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6"/>
  </p:sldMasterIdLst>
  <p:notesMasterIdLst>
    <p:notesMasterId r:id="rId17"/>
  </p:notesMasterIdLst>
  <p:handoutMasterIdLst>
    <p:handoutMasterId r:id="rId18"/>
  </p:handoutMasterIdLst>
  <p:sldIdLst>
    <p:sldId id="271" r:id="rId7"/>
    <p:sldId id="273" r:id="rId8"/>
    <p:sldId id="272" r:id="rId9"/>
    <p:sldId id="259" r:id="rId10"/>
    <p:sldId id="471" r:id="rId11"/>
    <p:sldId id="472" r:id="rId12"/>
    <p:sldId id="450" r:id="rId13"/>
    <p:sldId id="473" r:id="rId14"/>
    <p:sldId id="474" r:id="rId15"/>
    <p:sldId id="475" r:id="rId16"/>
  </p:sldIdLst>
  <p:sldSz cx="12192000" cy="6858000"/>
  <p:notesSz cx="6797675" cy="9926638"/>
  <p:embeddedFontLst>
    <p:embeddedFont>
      <p:font typeface="RM First Class Inline" panose="04020805020B03030202" pitchFamily="82" charset="0"/>
      <p:bold r:id="rId19"/>
    </p:embeddedFont>
    <p:embeddedFont>
      <p:font typeface="RM First Class Solid" panose="020B0802020202020204" pitchFamily="34" charset="0"/>
      <p:bold r:id="rId20"/>
    </p:embeddedFont>
    <p:embeddedFont>
      <p:font typeface="Verdana" panose="020B0604030504040204" pitchFamily="34" charset="0"/>
      <p:regular r:id="rId21"/>
      <p:bold r:id="rId22"/>
      <p:italic r:id="rId23"/>
      <p:boldItalic r:id="rId24"/>
    </p:embeddedFont>
  </p:embeddedFontLst>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3" orient="horz" pos="178" userDrawn="1">
          <p15:clr>
            <a:srgbClr val="A4A3A4"/>
          </p15:clr>
        </p15:guide>
        <p15:guide id="4" orient="horz" pos="911" userDrawn="1">
          <p15:clr>
            <a:srgbClr val="A4A3A4"/>
          </p15:clr>
        </p15:guide>
        <p15:guide id="6" orient="horz" pos="4156" userDrawn="1">
          <p15:clr>
            <a:srgbClr val="A4A3A4"/>
          </p15:clr>
        </p15:guide>
        <p15:guide id="8" orient="horz" pos="3649" userDrawn="1">
          <p15:clr>
            <a:srgbClr val="A4A3A4"/>
          </p15:clr>
        </p15:guide>
        <p15:guide id="12" pos="4172" userDrawn="1">
          <p15:clr>
            <a:srgbClr val="A4A3A4"/>
          </p15:clr>
        </p15:guide>
        <p15:guide id="13" pos="2600" userDrawn="1">
          <p15:clr>
            <a:srgbClr val="A4A3A4"/>
          </p15:clr>
        </p15:guide>
        <p15:guide id="14" pos="2903" userDrawn="1">
          <p15:clr>
            <a:srgbClr val="A4A3A4"/>
          </p15:clr>
        </p15:guide>
        <p15:guide id="15" orient="horz" pos="2546" userDrawn="1">
          <p15:clr>
            <a:srgbClr val="A4A3A4"/>
          </p15:clr>
        </p15:guide>
        <p15:guide id="16" orient="horz" pos="107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5C59E1B-50E4-E511-0126-B03F27C7151B}" name="Sabina Kubinska" initials="SK" userId="S::sabina.kubinska@royalmail.com::e35d87dd-bd45-485b-a54a-9b364fa064ed" providerId="AD"/>
  <p188:author id="{D5F30620-0371-25BE-903F-826EFAED9FA0}" name="Matthew Lawlor" initials="ML" userId="S::matthew.lawlor@royalmail.com::0da51836-27ab-4331-9cf8-208dc5173fa1" providerId="AD"/>
  <p188:author id="{EC1D4832-2FDA-B7E1-3C7A-171B0BBE61CF}" name="Emma Bayliss-Chan" initials="EBC" userId="S::emma.bayliss-chan@royalmail.com::3fa08f9a-ea54-40d7-96cd-317258636a87" providerId="AD"/>
  <p188:author id="{D15B2F90-1E8B-C20C-7F64-40EEEAC05A73}" name="Miles Durrant" initials="MD" userId="S::miles.durrant@royalmail.com::f3491b28-2665-4263-a7d8-98e091e5e8c9" providerId="AD"/>
  <p188:author id="{4D4453C1-06D3-AAE8-1D88-150F3DFB8F0E}" name="Hamish Forsyth" initials="HF" userId="S::hamish.forsyth@frontier-economics.com::6729cc59-f187-451c-b5eb-61813d796980" providerId="AD"/>
  <p188:author id="{3F3130EF-46F7-CB3F-0D8C-BA729FDC9E18}" name="Jayanthi Ezekiel" initials="JE" userId="S::jayanthi.ezekiel@royalmail.com::524c7529-b081-4258-87bb-8830c503d78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DACB"/>
    <a:srgbClr val="A6BD53"/>
    <a:srgbClr val="49384A"/>
    <a:srgbClr val="009470"/>
    <a:srgbClr val="F3920D"/>
    <a:srgbClr val="E73439"/>
    <a:srgbClr val="62A531"/>
    <a:srgbClr val="FFFFFF"/>
    <a:srgbClr val="DA202A"/>
    <a:srgbClr val="F7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72"/>
      </p:cViewPr>
      <p:guideLst>
        <p:guide orient="horz" pos="2183"/>
        <p:guide orient="horz" pos="178"/>
        <p:guide orient="horz" pos="911"/>
        <p:guide orient="horz" pos="4156"/>
        <p:guide orient="horz" pos="3649"/>
        <p:guide pos="4172"/>
        <p:guide pos="2600"/>
        <p:guide pos="2903"/>
        <p:guide orient="horz" pos="2546"/>
        <p:guide orient="horz" pos="1071"/>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3.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font" Target="fonts/font6.fntdata"/><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font" Target="fonts/font1.fntdata"/><Relationship Id="rId31"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4.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bina Kubinska" userId="e35d87dd-bd45-485b-a54a-9b364fa064ed" providerId="ADAL" clId="{1F3AB522-870F-4D3F-B0D8-2E88FABE7833}"/>
    <pc:docChg chg="modSld">
      <pc:chgData name="Sabina Kubinska" userId="e35d87dd-bd45-485b-a54a-9b364fa064ed" providerId="ADAL" clId="{1F3AB522-870F-4D3F-B0D8-2E88FABE7833}" dt="2025-09-22T08:45:52.107" v="0" actId="1076"/>
      <pc:docMkLst>
        <pc:docMk/>
      </pc:docMkLst>
      <pc:sldChg chg="modSp mod">
        <pc:chgData name="Sabina Kubinska" userId="e35d87dd-bd45-485b-a54a-9b364fa064ed" providerId="ADAL" clId="{1F3AB522-870F-4D3F-B0D8-2E88FABE7833}" dt="2025-09-22T08:45:52.107" v="0" actId="1076"/>
        <pc:sldMkLst>
          <pc:docMk/>
          <pc:sldMk cId="1920666377" sldId="450"/>
        </pc:sldMkLst>
        <pc:spChg chg="mod">
          <ac:chgData name="Sabina Kubinska" userId="e35d87dd-bd45-485b-a54a-9b364fa064ed" providerId="ADAL" clId="{1F3AB522-870F-4D3F-B0D8-2E88FABE7833}" dt="2025-09-22T08:45:52.107" v="0" actId="1076"/>
          <ac:spMkLst>
            <pc:docMk/>
            <pc:sldMk cId="1920666377" sldId="450"/>
            <ac:spMk id="2" creationId="{000B872E-236B-38DB-00E7-B3EB6B3C89A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14C30E0-A67B-45A2-A9C8-8D694DFE099F}" type="datetimeFigureOut">
              <a:rPr lang="en-GB" smtClean="0"/>
              <a:t>19/09/2025</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35BD18D-9E9A-4A11-AE7C-595964A9BB8D}" type="slidenum">
              <a:rPr lang="en-GB" smtClean="0"/>
              <a:t>‹#›</a:t>
            </a:fld>
            <a:endParaRPr lang="en-GB"/>
          </a:p>
        </p:txBody>
      </p:sp>
    </p:spTree>
    <p:extLst>
      <p:ext uri="{BB962C8B-B14F-4D97-AF65-F5344CB8AC3E}">
        <p14:creationId xmlns:p14="http://schemas.microsoft.com/office/powerpoint/2010/main" val="148434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Calibri" panose="020F0502020204030204" pitchFamily="34" charset="0"/>
              </a:defRPr>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Calibri" panose="020F0502020204030204" pitchFamily="34" charset="0"/>
              </a:defRPr>
            </a:lvl1pPr>
          </a:lstStyle>
          <a:p>
            <a:fld id="{6C07F4E0-1604-49A8-8AFD-492A88FAAC25}" type="datetimeFigureOut">
              <a:rPr lang="en-GB" smtClean="0"/>
              <a:pPr/>
              <a:t>19/09/2025</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Calibri" panose="020F0502020204030204" pitchFamily="34" charset="0"/>
              </a:defRPr>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Calibri" panose="020F0502020204030204" pitchFamily="34" charset="0"/>
              </a:defRPr>
            </a:lvl1pPr>
          </a:lstStyle>
          <a:p>
            <a:fld id="{EE4C5386-DB2A-45A4-86A4-E806641C31E4}" type="slidenum">
              <a:rPr lang="en-GB" smtClean="0"/>
              <a:pPr/>
              <a:t>‹#›</a:t>
            </a:fld>
            <a:endParaRPr lang="en-GB"/>
          </a:p>
        </p:txBody>
      </p:sp>
    </p:spTree>
    <p:extLst>
      <p:ext uri="{BB962C8B-B14F-4D97-AF65-F5344CB8AC3E}">
        <p14:creationId xmlns:p14="http://schemas.microsoft.com/office/powerpoint/2010/main" val="335819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EE4C5386-DB2A-45A4-86A4-E806641C31E4}" type="slidenum">
              <a:rPr lang="en-GB" smtClean="0"/>
              <a:pPr/>
              <a:t>4</a:t>
            </a:fld>
            <a:endParaRPr lang="en-GB"/>
          </a:p>
        </p:txBody>
      </p:sp>
    </p:spTree>
    <p:extLst>
      <p:ext uri="{BB962C8B-B14F-4D97-AF65-F5344CB8AC3E}">
        <p14:creationId xmlns:p14="http://schemas.microsoft.com/office/powerpoint/2010/main" val="2716658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823C0F8-C53B-46BA-9C7B-52EF9D00BC93}" type="slidenum">
              <a:rPr lang="en-GB" smtClean="0"/>
              <a:t>5</a:t>
            </a:fld>
            <a:endParaRPr lang="en-GB"/>
          </a:p>
        </p:txBody>
      </p:sp>
    </p:spTree>
    <p:extLst>
      <p:ext uri="{BB962C8B-B14F-4D97-AF65-F5344CB8AC3E}">
        <p14:creationId xmlns:p14="http://schemas.microsoft.com/office/powerpoint/2010/main" val="880704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userDrawn="1">
            <p:ph type="ctrTitle" hasCustomPrompt="1"/>
          </p:nvPr>
        </p:nvSpPr>
        <p:spPr>
          <a:xfrm>
            <a:off x="556686" y="2048400"/>
            <a:ext cx="11076516" cy="990000"/>
          </a:xfrm>
        </p:spPr>
        <p:txBody>
          <a:bodyPr/>
          <a:lstStyle>
            <a:lvl1pPr algn="l">
              <a:defRPr b="1" cap="all" baseline="0">
                <a:solidFill>
                  <a:schemeClr val="tx2"/>
                </a:solidFill>
                <a:latin typeface="RM First Class Inline" panose="04020805020B03030202" pitchFamily="82" charset="0"/>
              </a:defRPr>
            </a:lvl1pPr>
          </a:lstStyle>
          <a:p>
            <a:r>
              <a:rPr lang="en-GB"/>
              <a:t>Click to edit </a:t>
            </a:r>
            <a:br>
              <a:rPr lang="en-GB"/>
            </a:br>
            <a:r>
              <a:rPr lang="en-GB"/>
              <a:t>Master title style</a:t>
            </a:r>
          </a:p>
        </p:txBody>
      </p:sp>
      <p:sp>
        <p:nvSpPr>
          <p:cNvPr id="3" name="Subtitle 2"/>
          <p:cNvSpPr>
            <a:spLocks noGrp="1"/>
          </p:cNvSpPr>
          <p:nvPr userDrawn="1">
            <p:ph type="subTitle" idx="1"/>
          </p:nvPr>
        </p:nvSpPr>
        <p:spPr>
          <a:xfrm>
            <a:off x="556685" y="3456000"/>
            <a:ext cx="8756240" cy="1980000"/>
          </a:xfrm>
        </p:spPr>
        <p:txBody>
          <a:bodyPr>
            <a:noAutofit/>
          </a:bodyPr>
          <a:lstStyle>
            <a:lvl1pPr marL="0" indent="0" algn="l">
              <a:spcBef>
                <a:spcPts val="0"/>
              </a:spcBef>
              <a:buNone/>
              <a:defRPr>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6684" y="280800"/>
            <a:ext cx="11076517" cy="988652"/>
          </a:xfrm>
        </p:spPr>
        <p:txBody>
          <a:bodyPr/>
          <a:lstStyle>
            <a:lvl1pPr>
              <a:defRPr b="0">
                <a:latin typeface="RM First Class Inline" panose="04020805020B03030202" pitchFamily="82" charset="0"/>
              </a:defRPr>
            </a:lvl1pPr>
          </a:lstStyle>
          <a:p>
            <a:r>
              <a:rPr lang="en-GB"/>
              <a:t>Click to edit Master title style</a:t>
            </a:r>
          </a:p>
        </p:txBody>
      </p:sp>
      <p:sp>
        <p:nvSpPr>
          <p:cNvPr id="3" name="Content Placeholder 2"/>
          <p:cNvSpPr>
            <a:spLocks noGrp="1"/>
          </p:cNvSpPr>
          <p:nvPr>
            <p:ph idx="1"/>
          </p:nvPr>
        </p:nvSpPr>
        <p:spPr>
          <a:xfrm>
            <a:off x="556686" y="1441585"/>
            <a:ext cx="11076516" cy="443534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DAE28830-E3C6-D342-3B92-7AFABAEA3C2F}"/>
              </a:ext>
            </a:extLst>
          </p:cNvPr>
          <p:cNvGraphicFramePr>
            <a:graphicFrameLocks noChangeAspect="1"/>
          </p:cNvGraphicFramePr>
          <p:nvPr userDrawn="1">
            <p:custDataLst>
              <p:tags r:id="rId5"/>
            </p:custDataLst>
            <p:extLst>
              <p:ext uri="{D42A27DB-BD31-4B8C-83A1-F6EECF244321}">
                <p14:modId xmlns:p14="http://schemas.microsoft.com/office/powerpoint/2010/main" val="33273958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95" imgH="394" progId="TCLayout.ActiveDocument.1">
                  <p:embed/>
                </p:oleObj>
              </mc:Choice>
              <mc:Fallback>
                <p:oleObj name="think-cell Slide" r:id="rId6" imgW="395" imgH="394" progId="TCLayout.ActiveDocument.1">
                  <p:embed/>
                  <p:pic>
                    <p:nvPicPr>
                      <p:cNvPr id="7" name="Object 6" hidden="1">
                        <a:extLst>
                          <a:ext uri="{FF2B5EF4-FFF2-40B4-BE49-F238E27FC236}">
                            <a16:creationId xmlns:a16="http://schemas.microsoft.com/office/drawing/2014/main" id="{DAE28830-E3C6-D342-3B92-7AFABAEA3C2F}"/>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userDrawn="1">
            <p:ph type="title"/>
          </p:nvPr>
        </p:nvSpPr>
        <p:spPr>
          <a:xfrm>
            <a:off x="556686" y="280110"/>
            <a:ext cx="9427633" cy="1004995"/>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userDrawn="1">
            <p:ph type="body" idx="1"/>
          </p:nvPr>
        </p:nvSpPr>
        <p:spPr>
          <a:xfrm>
            <a:off x="556685" y="1441585"/>
            <a:ext cx="11080635" cy="4435340"/>
          </a:xfrm>
          <a:prstGeom prst="rect">
            <a:avLst/>
          </a:prstGeom>
        </p:spPr>
        <p:txBody>
          <a:bodyPr vert="horz" lIns="0" tIns="0" rIns="0" bIns="0" rtlCol="0" anchor="t" anchorCtr="0">
            <a:normAutofit/>
          </a:bodyPr>
          <a:lstStyle/>
          <a:p>
            <a:pPr lvl="0"/>
            <a:r>
              <a:rPr lang="en-GB"/>
              <a:t>Click to edit Master text styles </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userDrawn="1">
            <p:ph type="sldNum" sz="quarter" idx="4"/>
          </p:nvPr>
        </p:nvSpPr>
        <p:spPr>
          <a:xfrm>
            <a:off x="10369156" y="6580203"/>
            <a:ext cx="1247113" cy="180000"/>
          </a:xfrm>
          <a:prstGeom prst="rect">
            <a:avLst/>
          </a:prstGeom>
        </p:spPr>
        <p:txBody>
          <a:bodyPr vert="horz" wrap="square" lIns="0" tIns="0" rIns="0" bIns="0" rtlCol="0" anchor="t" anchorCtr="0">
            <a:noAutofit/>
          </a:bodyPr>
          <a:lstStyle>
            <a:lvl1pPr algn="r">
              <a:defRPr sz="1000">
                <a:solidFill>
                  <a:schemeClr val="bg1">
                    <a:lumMod val="50000"/>
                  </a:schemeClr>
                </a:solidFill>
                <a:latin typeface="Calibri" panose="020F0502020204030204" pitchFamily="34" charset="0"/>
              </a:defRPr>
            </a:lvl1pPr>
          </a:lstStyle>
          <a:p>
            <a:fld id="{F8DEEF1C-85D8-4622-96D6-431C752B733C}" type="slidenum">
              <a:rPr lang="en-GB" smtClean="0"/>
              <a:pPr/>
              <a:t>‹#›</a:t>
            </a:fld>
            <a:endParaRPr lang="en-GB"/>
          </a:p>
        </p:txBody>
      </p:sp>
      <p:sp>
        <p:nvSpPr>
          <p:cNvPr id="83" name="TextBox 82" descr="DRAFT_TAG_0xFFE3"/>
          <p:cNvSpPr txBox="1"/>
          <p:nvPr userDrawn="1"/>
        </p:nvSpPr>
        <p:spPr>
          <a:xfrm>
            <a:off x="5563483" y="6347931"/>
            <a:ext cx="1041524" cy="180000"/>
          </a:xfrm>
          <a:prstGeom prst="rect">
            <a:avLst/>
          </a:prstGeom>
          <a:noFill/>
        </p:spPr>
        <p:txBody>
          <a:bodyPr vert="horz" wrap="square" lIns="0" tIns="0" rIns="0" bIns="0" rtlCol="0">
            <a:noAutofit/>
          </a:bodyPr>
          <a:lstStyle/>
          <a:p>
            <a:pPr algn="ctr"/>
            <a:r>
              <a:rPr lang="en-GB" sz="1000" kern="1200">
                <a:solidFill>
                  <a:schemeClr val="bg1">
                    <a:lumMod val="50000"/>
                  </a:schemeClr>
                </a:solidFill>
                <a:latin typeface="Calibri" panose="020F0502020204030204" pitchFamily="34" charset="0"/>
                <a:ea typeface="+mn-ea"/>
                <a:cs typeface="+mn-cs"/>
              </a:rPr>
              <a:t>DRAFT</a:t>
            </a:r>
          </a:p>
        </p:txBody>
      </p:sp>
      <p:sp>
        <p:nvSpPr>
          <p:cNvPr id="9" name="TextBox 8" descr="CONFIDENTIAL_TAG_0xFFEE"/>
          <p:cNvSpPr txBox="1"/>
          <p:nvPr userDrawn="1"/>
        </p:nvSpPr>
        <p:spPr>
          <a:xfrm>
            <a:off x="575735" y="6580203"/>
            <a:ext cx="2831663" cy="180000"/>
          </a:xfrm>
          <a:prstGeom prst="rect">
            <a:avLst/>
          </a:prstGeom>
          <a:noFill/>
        </p:spPr>
        <p:txBody>
          <a:bodyPr vert="horz" wrap="square" lIns="0" tIns="0" rIns="0" bIns="0" rtlCol="0">
            <a:noAutofit/>
          </a:bodyPr>
          <a:lstStyle/>
          <a:p>
            <a:pPr algn="l"/>
            <a:r>
              <a:rPr lang="en-GB" sz="1000" kern="1200">
                <a:solidFill>
                  <a:schemeClr val="bg1">
                    <a:lumMod val="50000"/>
                  </a:schemeClr>
                </a:solidFill>
                <a:latin typeface="Calibri" panose="020F0502020204030204" pitchFamily="34" charset="0"/>
                <a:ea typeface="+mn-ea"/>
                <a:cs typeface="+mn-cs"/>
              </a:rPr>
              <a:t>Classified: RMG – [Internal - Confidential]</a:t>
            </a:r>
          </a:p>
        </p:txBody>
      </p:sp>
      <p:sp>
        <p:nvSpPr>
          <p:cNvPr id="8" name="Rectangle 7">
            <a:extLst>
              <a:ext uri="{FF2B5EF4-FFF2-40B4-BE49-F238E27FC236}">
                <a16:creationId xmlns:a16="http://schemas.microsoft.com/office/drawing/2014/main" id="{BB6C98F7-2DF7-3000-4021-CAA9BC13B965}"/>
              </a:ext>
            </a:extLst>
          </p:cNvPr>
          <p:cNvSpPr/>
          <p:nvPr userDrawn="1"/>
        </p:nvSpPr>
        <p:spPr>
          <a:xfrm>
            <a:off x="0" y="5876925"/>
            <a:ext cx="12128740" cy="981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hf hdr="0"/>
  <p:txStyles>
    <p:title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p:titleStyle>
    <p:bodyStyle>
      <a:lvl1pPr marL="277813" indent="-277813" algn="l" defTabSz="914400" rtl="0" eaLnBrk="1" latinLnBrk="0" hangingPunct="1">
        <a:spcBef>
          <a:spcPct val="20000"/>
        </a:spcBef>
        <a:buClr>
          <a:schemeClr val="tx2"/>
        </a:buClr>
        <a:buFont typeface="Verdana" pitchFamily="34" charset="0"/>
        <a:buChar char="•"/>
        <a:defRPr sz="1800" kern="1200">
          <a:solidFill>
            <a:schemeClr val="tx1"/>
          </a:solidFill>
          <a:latin typeface="Calibri" panose="020F0502020204030204" pitchFamily="34" charset="0"/>
          <a:ea typeface="+mn-ea"/>
          <a:cs typeface="+mn-cs"/>
        </a:defRPr>
      </a:lvl1pPr>
      <a:lvl2pPr marL="733425" indent="-285750" algn="l" defTabSz="914400" rtl="0" eaLnBrk="1" latinLnBrk="0" hangingPunct="1">
        <a:spcBef>
          <a:spcPct val="20000"/>
        </a:spcBef>
        <a:buClr>
          <a:schemeClr val="tx2"/>
        </a:buClr>
        <a:buFont typeface="Calibri" panose="020F0502020204030204" pitchFamily="34" charset="0"/>
        <a:buChar char="–"/>
        <a:defRPr sz="1700" kern="1200">
          <a:solidFill>
            <a:schemeClr val="tx1"/>
          </a:solidFill>
          <a:latin typeface="Calibri" panose="020F0502020204030204" pitchFamily="34" charset="0"/>
          <a:ea typeface="+mn-ea"/>
          <a:cs typeface="+mn-cs"/>
        </a:defRPr>
      </a:lvl2pPr>
      <a:lvl3pPr marL="996950"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3pPr>
      <a:lvl4pPr marL="1358900" indent="-180975"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4pPr>
      <a:lvl5pPr marL="1725613"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userDrawn="1">
          <p15:clr>
            <a:srgbClr val="F26B43"/>
          </p15:clr>
        </p15:guide>
        <p15:guide id="2" orient="horz" pos="910" userDrawn="1">
          <p15:clr>
            <a:srgbClr val="F26B43"/>
          </p15:clr>
        </p15:guide>
        <p15:guide id="3" orient="horz" pos="816" userDrawn="1">
          <p15:clr>
            <a:srgbClr val="F26B43"/>
          </p15:clr>
        </p15:guide>
        <p15:guide id="4" orient="horz" pos="177" userDrawn="1">
          <p15:clr>
            <a:srgbClr val="F26B43"/>
          </p15:clr>
        </p15:guide>
        <p15:guide id="5" pos="3840" userDrawn="1">
          <p15:clr>
            <a:srgbClr val="F26B43"/>
          </p15:clr>
        </p15:guide>
        <p15:guide id="6" pos="3912" userDrawn="1">
          <p15:clr>
            <a:srgbClr val="F26B43"/>
          </p15:clr>
        </p15:guide>
        <p15:guide id="7" pos="3768" userDrawn="1">
          <p15:clr>
            <a:srgbClr val="F26B43"/>
          </p15:clr>
        </p15:guide>
        <p15:guide id="8" pos="363" userDrawn="1">
          <p15:clr>
            <a:srgbClr val="F26B43"/>
          </p15:clr>
        </p15:guide>
        <p15:guide id="9" pos="6289" userDrawn="1">
          <p15:clr>
            <a:srgbClr val="F26B43"/>
          </p15:clr>
        </p15:guide>
        <p15:guide id="10" orient="horz" pos="4224" userDrawn="1">
          <p15:clr>
            <a:srgbClr val="F26B43"/>
          </p15:clr>
        </p15:guide>
        <p15:guide id="11" pos="7317" userDrawn="1">
          <p15:clr>
            <a:srgbClr val="F26B43"/>
          </p15:clr>
        </p15:guide>
        <p15:guide id="12" orient="horz" pos="4020" userDrawn="1">
          <p15:clr>
            <a:srgbClr val="F26B43"/>
          </p15:clr>
        </p15:guide>
        <p15:guide id="13" orient="horz" pos="361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oleObject" Target="../embeddings/oleObject3.bin"/><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hyperlink" Target="https://assets.ctfassets.net/mfz4nbgura3g/5cs8M6zjNvqfHNxqzdDqB7/1a770f5095dcff88922e8321981fb625/Parcels_League_Table_2024_Report.pdf" TargetMode="External"/><Relationship Id="rId10" Type="http://schemas.openxmlformats.org/officeDocument/2006/relationships/image" Target="../media/image9.png"/><Relationship Id="rId4" Type="http://schemas.openxmlformats.org/officeDocument/2006/relationships/image" Target="../media/image1.emf"/><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notesSlide" Target="../notesSlides/notesSlide1.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2.emf"/><Relationship Id="rId5" Type="http://schemas.openxmlformats.org/officeDocument/2006/relationships/oleObject" Target="../embeddings/oleObject5.bin"/><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15.png"/><Relationship Id="rId5" Type="http://schemas.openxmlformats.org/officeDocument/2006/relationships/image" Target="../media/image1.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7.png"/><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7.png"/><Relationship Id="rId5" Type="http://schemas.openxmlformats.org/officeDocument/2006/relationships/hyperlink" Target="https://www.internationaldistributionservices.com/en/sustainability/reporting-and-performance/" TargetMode="Externa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hyperlink" Target="https://www.internationaldistributionservices.com/en/sustainability/reporting-and-performance/" TargetMode="External"/><Relationship Id="rId5" Type="http://schemas.openxmlformats.org/officeDocument/2006/relationships/image" Target="../media/image1.e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7.png"/><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09031B9-74C0-998E-2F53-061688C91866}"/>
              </a:ext>
            </a:extLst>
          </p:cNvPr>
          <p:cNvPicPr>
            <a:picLocks noChangeAspect="1"/>
          </p:cNvPicPr>
          <p:nvPr/>
        </p:nvPicPr>
        <p:blipFill>
          <a:blip r:embed="rId4" cstate="screen">
            <a:extLst>
              <a:ext uri="{28A0092B-C50C-407E-A947-70E740481C1C}">
                <a14:useLocalDpi xmlns:a14="http://schemas.microsoft.com/office/drawing/2010/main"/>
              </a:ext>
            </a:extLst>
          </a:blip>
          <a:srcRect b="-419"/>
          <a:stretch>
            <a:fillRect/>
          </a:stretch>
        </p:blipFill>
        <p:spPr>
          <a:xfrm>
            <a:off x="10733" y="-3024"/>
            <a:ext cx="12181277" cy="6921702"/>
          </a:xfrm>
          <a:prstGeom prst="rect">
            <a:avLst/>
          </a:prstGeom>
        </p:spPr>
      </p:pic>
      <p:graphicFrame>
        <p:nvGraphicFramePr>
          <p:cNvPr id="5" name="Object 4" hidden="1">
            <a:extLst>
              <a:ext uri="{FF2B5EF4-FFF2-40B4-BE49-F238E27FC236}">
                <a16:creationId xmlns:a16="http://schemas.microsoft.com/office/drawing/2014/main" id="{7E7D39AA-2A98-384C-25B9-C1B73E50BD3B}"/>
              </a:ext>
            </a:extLst>
          </p:cNvPr>
          <p:cNvGraphicFramePr>
            <a:graphicFrameLocks noChangeAspect="1"/>
          </p:cNvGraphicFramePr>
          <p:nvPr>
            <p:custDataLst>
              <p:tags r:id="rId1"/>
            </p:custDataLst>
            <p:extLst>
              <p:ext uri="{D42A27DB-BD31-4B8C-83A1-F6EECF244321}">
                <p14:modId xmlns:p14="http://schemas.microsoft.com/office/powerpoint/2010/main" val="16190596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95" imgH="394" progId="TCLayout.ActiveDocument.1">
                  <p:embed/>
                </p:oleObj>
              </mc:Choice>
              <mc:Fallback>
                <p:oleObj name="think-cell Slide" r:id="rId5" imgW="395" imgH="394" progId="TCLayout.ActiveDocument.1">
                  <p:embed/>
                  <p:pic>
                    <p:nvPicPr>
                      <p:cNvPr id="5" name="Object 4" hidden="1">
                        <a:extLst>
                          <a:ext uri="{FF2B5EF4-FFF2-40B4-BE49-F238E27FC236}">
                            <a16:creationId xmlns:a16="http://schemas.microsoft.com/office/drawing/2014/main" id="{7E7D39AA-2A98-384C-25B9-C1B73E50BD3B}"/>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516C43AB-B728-482E-AF16-BC3227DE5B79}"/>
              </a:ext>
            </a:extLst>
          </p:cNvPr>
          <p:cNvSpPr>
            <a:spLocks noGrp="1"/>
          </p:cNvSpPr>
          <p:nvPr>
            <p:ph type="ctrTitle"/>
          </p:nvPr>
        </p:nvSpPr>
        <p:spPr>
          <a:xfrm>
            <a:off x="7558195" y="4647740"/>
            <a:ext cx="3750173" cy="743292"/>
          </a:xfrm>
        </p:spPr>
        <p:txBody>
          <a:bodyPr vert="horz" anchor="ctr"/>
          <a:lstStyle/>
          <a:p>
            <a:r>
              <a:rPr lang="en-GB" sz="2400">
                <a:solidFill>
                  <a:schemeClr val="bg1"/>
                </a:solidFill>
              </a:rPr>
              <a:t>Carbon footprint report 2024-25</a:t>
            </a:r>
          </a:p>
        </p:txBody>
      </p:sp>
      <p:sp>
        <p:nvSpPr>
          <p:cNvPr id="3" name="Subtitle 2">
            <a:extLst>
              <a:ext uri="{FF2B5EF4-FFF2-40B4-BE49-F238E27FC236}">
                <a16:creationId xmlns:a16="http://schemas.microsoft.com/office/drawing/2014/main" id="{110AA2F8-DB9E-4041-84BC-54755FBA2602}"/>
              </a:ext>
            </a:extLst>
          </p:cNvPr>
          <p:cNvSpPr>
            <a:spLocks noGrp="1"/>
          </p:cNvSpPr>
          <p:nvPr>
            <p:ph type="subTitle" idx="1"/>
          </p:nvPr>
        </p:nvSpPr>
        <p:spPr>
          <a:xfrm>
            <a:off x="478633" y="519354"/>
            <a:ext cx="2730629" cy="1635876"/>
          </a:xfrm>
        </p:spPr>
        <p:txBody>
          <a:bodyPr/>
          <a:lstStyle/>
          <a:p>
            <a:r>
              <a:rPr lang="en-GB" b="1">
                <a:solidFill>
                  <a:schemeClr val="bg1"/>
                </a:solidFill>
                <a:latin typeface="RM First Class Solid" panose="020B0802020202020204" pitchFamily="34" charset="0"/>
              </a:rPr>
              <a:t>[INSERT CUSTOMER NAME HERE]</a:t>
            </a:r>
          </a:p>
          <a:p>
            <a:endParaRPr lang="en-GB">
              <a:solidFill>
                <a:schemeClr val="bg1"/>
              </a:solidFill>
              <a:latin typeface="RM First Class Solid" panose="020B0802020202020204" pitchFamily="34" charset="0"/>
            </a:endParaRPr>
          </a:p>
          <a:p>
            <a:r>
              <a:rPr lang="en-GB">
                <a:solidFill>
                  <a:schemeClr val="bg1"/>
                </a:solidFill>
                <a:latin typeface="RM First Class Solid" panose="020B0802020202020204" pitchFamily="34" charset="0"/>
              </a:rPr>
              <a:t>[INSERT DATE SENT- ACCOUNT MANAGER]</a:t>
            </a:r>
          </a:p>
        </p:txBody>
      </p:sp>
      <p:sp>
        <p:nvSpPr>
          <p:cNvPr id="12" name="TextBox 11">
            <a:extLst>
              <a:ext uri="{FF2B5EF4-FFF2-40B4-BE49-F238E27FC236}">
                <a16:creationId xmlns:a16="http://schemas.microsoft.com/office/drawing/2014/main" id="{A2DB8F32-2617-37FF-E437-D785D01073E6}"/>
              </a:ext>
            </a:extLst>
          </p:cNvPr>
          <p:cNvSpPr txBox="1"/>
          <p:nvPr/>
        </p:nvSpPr>
        <p:spPr>
          <a:xfrm>
            <a:off x="7463836" y="5698611"/>
            <a:ext cx="2616867" cy="786434"/>
          </a:xfrm>
          <a:prstGeom prst="rect">
            <a:avLst/>
          </a:prstGeom>
          <a:noFill/>
        </p:spPr>
        <p:txBody>
          <a:bodyPr wrap="square">
            <a:spAutoFit/>
          </a:bodyPr>
          <a:lstStyle/>
          <a:p>
            <a:pPr>
              <a:lnSpc>
                <a:spcPts val="880"/>
              </a:lnSpc>
            </a:pPr>
            <a:r>
              <a:rPr lang="en-GB" sz="900">
                <a:solidFill>
                  <a:schemeClr val="bg1"/>
                </a:solidFill>
              </a:rPr>
              <a:t>*Based on average gCO2e emissions per parcel delivered by UK parcel operators, as published by Citizens Advice 2024 Parcels League Table</a:t>
            </a:r>
          </a:p>
          <a:p>
            <a:pPr>
              <a:lnSpc>
                <a:spcPts val="880"/>
              </a:lnSpc>
            </a:pPr>
            <a:r>
              <a:rPr lang="en-GB" sz="900">
                <a:solidFill>
                  <a:schemeClr val="bg1"/>
                </a:solidFill>
              </a:rPr>
              <a:t>Customer Carbon Footprint Report V.2025.1: Issued  27</a:t>
            </a:r>
            <a:r>
              <a:rPr lang="en-GB" sz="900" baseline="30000">
                <a:solidFill>
                  <a:schemeClr val="bg1"/>
                </a:solidFill>
              </a:rPr>
              <a:t>th</a:t>
            </a:r>
            <a:r>
              <a:rPr lang="en-GB" sz="900">
                <a:solidFill>
                  <a:schemeClr val="bg1"/>
                </a:solidFill>
              </a:rPr>
              <a:t> of May 2025 valid for reporting customer carbon reports from May 2025 to May 2026.</a:t>
            </a:r>
            <a:endParaRPr lang="en-GB" sz="900"/>
          </a:p>
        </p:txBody>
      </p:sp>
      <p:sp>
        <p:nvSpPr>
          <p:cNvPr id="4" name="TextBox 3">
            <a:extLst>
              <a:ext uri="{FF2B5EF4-FFF2-40B4-BE49-F238E27FC236}">
                <a16:creationId xmlns:a16="http://schemas.microsoft.com/office/drawing/2014/main" id="{E7ECC842-0A73-E36C-BA11-FD7CACD783B7}"/>
              </a:ext>
            </a:extLst>
          </p:cNvPr>
          <p:cNvSpPr txBox="1"/>
          <p:nvPr/>
        </p:nvSpPr>
        <p:spPr>
          <a:xfrm>
            <a:off x="481781" y="3175819"/>
            <a:ext cx="6666271" cy="2231674"/>
          </a:xfrm>
          <a:prstGeom prst="rect">
            <a:avLst/>
          </a:prstGeom>
        </p:spPr>
        <p:txBody>
          <a:bodyPr vert="horz" wrap="square" lIns="0" tIns="0" rIns="0" bIns="0" rtlCol="0" anchor="t" anchorCtr="0">
            <a:normAutofit/>
          </a:bodyPr>
          <a:lstStyle/>
          <a:p>
            <a:endParaRPr lang="en-GB"/>
          </a:p>
        </p:txBody>
      </p:sp>
      <p:sp>
        <p:nvSpPr>
          <p:cNvPr id="6" name="TextBox 5">
            <a:extLst>
              <a:ext uri="{FF2B5EF4-FFF2-40B4-BE49-F238E27FC236}">
                <a16:creationId xmlns:a16="http://schemas.microsoft.com/office/drawing/2014/main" id="{12A96C1F-CD74-E3C0-392D-C5C62F6E9BC4}"/>
              </a:ext>
            </a:extLst>
          </p:cNvPr>
          <p:cNvSpPr txBox="1"/>
          <p:nvPr/>
        </p:nvSpPr>
        <p:spPr>
          <a:xfrm>
            <a:off x="6929950" y="1697703"/>
            <a:ext cx="5814690" cy="3182322"/>
          </a:xfrm>
          <a:prstGeom prst="roundRect">
            <a:avLst/>
          </a:prstGeom>
          <a:noFill/>
        </p:spPr>
        <p:txBody>
          <a:bodyPr vert="horz" wrap="square" lIns="0" tIns="0" rIns="0" bIns="0" rtlCol="0" anchor="t" anchorCtr="0">
            <a:noAutofit/>
          </a:bodyPr>
          <a:lstStyle/>
          <a:p>
            <a:pPr lvl="1">
              <a:lnSpc>
                <a:spcPts val="5520"/>
              </a:lnSpc>
            </a:pPr>
            <a:r>
              <a:rPr lang="en-GB" sz="6000" b="1" cap="all">
                <a:solidFill>
                  <a:schemeClr val="accent5"/>
                </a:solidFill>
                <a:latin typeface="RM First Class Inline" panose="04020805020B03030202" pitchFamily="82" charset="0"/>
                <a:ea typeface="+mj-ea"/>
                <a:cs typeface="+mj-cs"/>
              </a:rPr>
              <a:t>UK’s greenest parcel operator</a:t>
            </a:r>
            <a:r>
              <a:rPr lang="en-GB" sz="6000" b="1" cap="all" baseline="30000">
                <a:solidFill>
                  <a:schemeClr val="accent5"/>
                </a:solidFill>
                <a:latin typeface="RM First Class Inline" panose="04020805020B03030202" pitchFamily="82" charset="0"/>
                <a:ea typeface="+mj-ea"/>
                <a:cs typeface="+mj-cs"/>
              </a:rPr>
              <a:t>*</a:t>
            </a:r>
          </a:p>
        </p:txBody>
      </p:sp>
      <p:sp>
        <p:nvSpPr>
          <p:cNvPr id="8" name="TextBox 7">
            <a:extLst>
              <a:ext uri="{FF2B5EF4-FFF2-40B4-BE49-F238E27FC236}">
                <a16:creationId xmlns:a16="http://schemas.microsoft.com/office/drawing/2014/main" id="{2FC98CF0-0366-FD49-9CAA-A74ABF9A991A}"/>
              </a:ext>
            </a:extLst>
          </p:cNvPr>
          <p:cNvSpPr txBox="1"/>
          <p:nvPr/>
        </p:nvSpPr>
        <p:spPr>
          <a:xfrm>
            <a:off x="556685" y="5812795"/>
            <a:ext cx="7134979" cy="914400"/>
          </a:xfrm>
          <a:prstGeom prst="rect">
            <a:avLst/>
          </a:prstGeom>
        </p:spPr>
        <p:txBody>
          <a:bodyPr vert="horz" wrap="none" lIns="0" tIns="0" rIns="0" bIns="0" rtlCol="0" anchor="t" anchorCtr="0">
            <a:normAutofit/>
          </a:bodyPr>
          <a:lstStyle/>
          <a:p>
            <a:endParaRPr lang="en-GB"/>
          </a:p>
        </p:txBody>
      </p:sp>
      <p:pic>
        <p:nvPicPr>
          <p:cNvPr id="9" name="Picture 8" descr="A black and white logo&#10;&#10;AI-generated content may be incorrect.">
            <a:extLst>
              <a:ext uri="{FF2B5EF4-FFF2-40B4-BE49-F238E27FC236}">
                <a16:creationId xmlns:a16="http://schemas.microsoft.com/office/drawing/2014/main" id="{4FC4A35D-8D4F-45A9-37CC-BECBED03780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84678" y="28526"/>
            <a:ext cx="2101822" cy="1624573"/>
          </a:xfrm>
          <a:prstGeom prst="rect">
            <a:avLst/>
          </a:prstGeom>
        </p:spPr>
      </p:pic>
    </p:spTree>
    <p:extLst>
      <p:ext uri="{BB962C8B-B14F-4D97-AF65-F5344CB8AC3E}">
        <p14:creationId xmlns:p14="http://schemas.microsoft.com/office/powerpoint/2010/main" val="3501407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98B6671-1E7F-A54F-F303-C918A359205F}"/>
              </a:ext>
            </a:extLst>
          </p:cNvPr>
          <p:cNvSpPr/>
          <p:nvPr/>
        </p:nvSpPr>
        <p:spPr>
          <a:xfrm>
            <a:off x="-1" y="-119744"/>
            <a:ext cx="12300857" cy="71083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2"/>
              </a:solidFill>
            </a:endParaRPr>
          </a:p>
        </p:txBody>
      </p:sp>
      <p:pic>
        <p:nvPicPr>
          <p:cNvPr id="2" name="Picture 1">
            <a:extLst>
              <a:ext uri="{FF2B5EF4-FFF2-40B4-BE49-F238E27FC236}">
                <a16:creationId xmlns:a16="http://schemas.microsoft.com/office/drawing/2014/main" id="{C9E86475-8728-7CAE-8BD5-B35C1474B8F7}"/>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734" y="0"/>
            <a:ext cx="12181266" cy="6864047"/>
          </a:xfrm>
          <a:prstGeom prst="rect">
            <a:avLst/>
          </a:prstGeom>
        </p:spPr>
      </p:pic>
      <p:pic>
        <p:nvPicPr>
          <p:cNvPr id="4" name="Picture 3" descr="A black and white logo&#10;&#10;AI-generated content may be incorrect.">
            <a:extLst>
              <a:ext uri="{FF2B5EF4-FFF2-40B4-BE49-F238E27FC236}">
                <a16:creationId xmlns:a16="http://schemas.microsoft.com/office/drawing/2014/main" id="{A70E6366-A791-DD43-DF5E-FEA47B86F1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65432" y="118685"/>
            <a:ext cx="2101822" cy="1624573"/>
          </a:xfrm>
          <a:prstGeom prst="rect">
            <a:avLst/>
          </a:prstGeom>
        </p:spPr>
      </p:pic>
    </p:spTree>
    <p:extLst>
      <p:ext uri="{BB962C8B-B14F-4D97-AF65-F5344CB8AC3E}">
        <p14:creationId xmlns:p14="http://schemas.microsoft.com/office/powerpoint/2010/main" val="831448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FA11CA1D-8CCC-C76E-C95F-9465CCC0379C}"/>
              </a:ext>
            </a:extLst>
          </p:cNvPr>
          <p:cNvGraphicFramePr>
            <a:graphicFrameLocks noChangeAspect="1"/>
          </p:cNvGraphicFramePr>
          <p:nvPr>
            <p:custDataLst>
              <p:tags r:id="rId1"/>
            </p:custDataLst>
            <p:extLst>
              <p:ext uri="{D42A27DB-BD31-4B8C-83A1-F6EECF244321}">
                <p14:modId xmlns:p14="http://schemas.microsoft.com/office/powerpoint/2010/main" val="6732424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5" name="Object 4" hidden="1">
                        <a:extLst>
                          <a:ext uri="{FF2B5EF4-FFF2-40B4-BE49-F238E27FC236}">
                            <a16:creationId xmlns:a16="http://schemas.microsoft.com/office/drawing/2014/main" id="{FA11CA1D-8CCC-C76E-C95F-9465CCC037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8DA5A1C-61C4-7F93-5000-8A388B2788A1}"/>
              </a:ext>
            </a:extLst>
          </p:cNvPr>
          <p:cNvSpPr>
            <a:spLocks noGrp="1"/>
          </p:cNvSpPr>
          <p:nvPr>
            <p:ph type="title"/>
          </p:nvPr>
        </p:nvSpPr>
        <p:spPr>
          <a:xfrm>
            <a:off x="556685" y="280800"/>
            <a:ext cx="5054716" cy="988652"/>
          </a:xfrm>
        </p:spPr>
        <p:txBody>
          <a:bodyPr vert="horz"/>
          <a:lstStyle/>
          <a:p>
            <a:pPr>
              <a:lnSpc>
                <a:spcPts val="3400"/>
              </a:lnSpc>
            </a:pPr>
            <a:r>
              <a:rPr lang="en-US" dirty="0">
                <a:latin typeface="RM First Class Solid" panose="020B0802020202020204" pitchFamily="34" charset="0"/>
              </a:rPr>
              <a:t>We are the UK’s greenest delivery option for letters and parcels*…</a:t>
            </a:r>
            <a:br>
              <a:rPr lang="en-US" dirty="0">
                <a:latin typeface="RM First Class Inline" panose="020B0604020202020204" charset="0"/>
              </a:rPr>
            </a:br>
            <a:endParaRPr lang="en-GB" dirty="0"/>
          </a:p>
        </p:txBody>
      </p:sp>
      <p:sp>
        <p:nvSpPr>
          <p:cNvPr id="17" name="TextBox 16">
            <a:extLst>
              <a:ext uri="{FF2B5EF4-FFF2-40B4-BE49-F238E27FC236}">
                <a16:creationId xmlns:a16="http://schemas.microsoft.com/office/drawing/2014/main" id="{89E7276F-FDC6-4701-A7A9-F89FDA5DDEC0}"/>
              </a:ext>
            </a:extLst>
          </p:cNvPr>
          <p:cNvSpPr txBox="1"/>
          <p:nvPr/>
        </p:nvSpPr>
        <p:spPr>
          <a:xfrm>
            <a:off x="453526" y="5961431"/>
            <a:ext cx="4163080" cy="332916"/>
          </a:xfrm>
          <a:prstGeom prst="rect">
            <a:avLst/>
          </a:prstGeom>
        </p:spPr>
        <p:txBody>
          <a:bodyPr vert="horz" wrap="square" lIns="0" tIns="0" rIns="0" bIns="0" rtlCol="0" anchor="t" anchorCtr="0">
            <a:normAutofit/>
          </a:bodyPr>
          <a:lstStyle/>
          <a:p>
            <a:r>
              <a:rPr lang="en-US" sz="1000">
                <a:latin typeface="Calibri" panose="020F0502020204030204" pitchFamily="34" charset="0"/>
                <a:cs typeface="Calibri" panose="020F0502020204030204" pitchFamily="34" charset="0"/>
              </a:rPr>
              <a:t>*b</a:t>
            </a:r>
            <a:r>
              <a:rPr lang="en-GB" sz="1000" err="1">
                <a:latin typeface="Calibri" panose="020F0502020204030204" pitchFamily="34" charset="0"/>
                <a:cs typeface="Calibri" panose="020F0502020204030204" pitchFamily="34" charset="0"/>
              </a:rPr>
              <a:t>ased</a:t>
            </a:r>
            <a:r>
              <a:rPr lang="en-GB" sz="1000">
                <a:latin typeface="Calibri" panose="020F0502020204030204" pitchFamily="34" charset="0"/>
                <a:cs typeface="Calibri" panose="020F0502020204030204" pitchFamily="34" charset="0"/>
              </a:rPr>
              <a:t> on the average gCO</a:t>
            </a:r>
            <a:r>
              <a:rPr lang="en-GB" sz="1000" baseline="-25000">
                <a:latin typeface="Calibri" panose="020F0502020204030204" pitchFamily="34" charset="0"/>
                <a:cs typeface="Calibri" panose="020F0502020204030204" pitchFamily="34" charset="0"/>
              </a:rPr>
              <a:t>2</a:t>
            </a:r>
            <a:r>
              <a:rPr lang="en-GB" sz="1000">
                <a:latin typeface="Calibri" panose="020F0502020204030204" pitchFamily="34" charset="0"/>
                <a:cs typeface="Calibri" panose="020F0502020204030204" pitchFamily="34" charset="0"/>
              </a:rPr>
              <a:t>e emissions per parcel delivered by UK parcel operators as published by </a:t>
            </a:r>
            <a:r>
              <a:rPr lang="en-GB" sz="1000">
                <a:latin typeface="Calibri" panose="020F0502020204030204" pitchFamily="34" charset="0"/>
                <a:cs typeface="Calibri" panose="020F0502020204030204" pitchFamily="34" charset="0"/>
                <a:hlinkClick r:id="rId5"/>
              </a:rPr>
              <a:t>Citizens Advice 2024 Parcels League Table</a:t>
            </a:r>
            <a:r>
              <a:rPr lang="en-GB" sz="1000">
                <a:latin typeface="Calibri" panose="020F0502020204030204" pitchFamily="34" charset="0"/>
                <a:cs typeface="Calibri" panose="020F0502020204030204" pitchFamily="34" charset="0"/>
              </a:rPr>
              <a:t>.</a:t>
            </a:r>
          </a:p>
        </p:txBody>
      </p:sp>
      <p:pic>
        <p:nvPicPr>
          <p:cNvPr id="18" name="Picture 17">
            <a:extLst>
              <a:ext uri="{FF2B5EF4-FFF2-40B4-BE49-F238E27FC236}">
                <a16:creationId xmlns:a16="http://schemas.microsoft.com/office/drawing/2014/main" id="{66DE783A-E71C-C580-C112-6AD66D328A0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53525" y="2069502"/>
            <a:ext cx="2973597" cy="1402698"/>
          </a:xfrm>
          <a:prstGeom prst="rect">
            <a:avLst/>
          </a:prstGeom>
        </p:spPr>
      </p:pic>
      <p:pic>
        <p:nvPicPr>
          <p:cNvPr id="20" name="Picture 19">
            <a:extLst>
              <a:ext uri="{FF2B5EF4-FFF2-40B4-BE49-F238E27FC236}">
                <a16:creationId xmlns:a16="http://schemas.microsoft.com/office/drawing/2014/main" id="{82509116-0CC9-0EA7-1836-05A6AD0D9ACC}"/>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53525" y="3625247"/>
            <a:ext cx="2973597" cy="1402697"/>
          </a:xfrm>
          <a:prstGeom prst="rect">
            <a:avLst/>
          </a:prstGeom>
        </p:spPr>
      </p:pic>
      <p:pic>
        <p:nvPicPr>
          <p:cNvPr id="4" name="Picture 3">
            <a:extLst>
              <a:ext uri="{FF2B5EF4-FFF2-40B4-BE49-F238E27FC236}">
                <a16:creationId xmlns:a16="http://schemas.microsoft.com/office/drawing/2014/main" id="{94CF9E8A-ADD2-FB85-8B05-65F3263304D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6294347"/>
            <a:ext cx="12192000" cy="928913"/>
          </a:xfrm>
          <a:prstGeom prst="rect">
            <a:avLst/>
          </a:prstGeom>
        </p:spPr>
      </p:pic>
      <p:sp>
        <p:nvSpPr>
          <p:cNvPr id="21" name="Oval 20">
            <a:extLst>
              <a:ext uri="{FF2B5EF4-FFF2-40B4-BE49-F238E27FC236}">
                <a16:creationId xmlns:a16="http://schemas.microsoft.com/office/drawing/2014/main" id="{11398B73-9054-543E-D293-0722C9A1D390}"/>
              </a:ext>
            </a:extLst>
          </p:cNvPr>
          <p:cNvSpPr/>
          <p:nvPr/>
        </p:nvSpPr>
        <p:spPr>
          <a:xfrm>
            <a:off x="5087919" y="-553693"/>
            <a:ext cx="6609273" cy="6560950"/>
          </a:xfrm>
          <a:prstGeom prst="ellipse">
            <a:avLst/>
          </a:prstGeom>
          <a:solidFill>
            <a:srgbClr val="009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3" name="Title 1">
            <a:extLst>
              <a:ext uri="{FF2B5EF4-FFF2-40B4-BE49-F238E27FC236}">
                <a16:creationId xmlns:a16="http://schemas.microsoft.com/office/drawing/2014/main" id="{86816F8C-1435-39B1-39EA-4CFDC7B36C81}"/>
              </a:ext>
            </a:extLst>
          </p:cNvPr>
          <p:cNvSpPr txBox="1">
            <a:spLocks/>
          </p:cNvSpPr>
          <p:nvPr/>
        </p:nvSpPr>
        <p:spPr>
          <a:xfrm>
            <a:off x="6442078" y="4640818"/>
            <a:ext cx="3900953" cy="823624"/>
          </a:xfrm>
          <a:prstGeom prst="rect">
            <a:avLst/>
          </a:prstGeom>
        </p:spPr>
        <p:txBody>
          <a:bodyPr vert="horz" lIns="0" tIns="0" rIns="0" bIns="0" rtlCol="0" anchor="t" anchorCtr="0">
            <a:noAutofit/>
          </a:bodyPr>
          <a:lstStyle>
            <a:lvl1pPr algn="l" defTabSz="914400" rtl="0" eaLnBrk="1" latinLnBrk="0" hangingPunct="1">
              <a:lnSpc>
                <a:spcPct val="80000"/>
              </a:lnSpc>
              <a:spcBef>
                <a:spcPct val="0"/>
              </a:spcBef>
              <a:buNone/>
              <a:defRPr sz="3000" b="1" kern="1200">
                <a:solidFill>
                  <a:schemeClr val="tx2"/>
                </a:solidFill>
                <a:latin typeface="RM First Class Inline" panose="04020805020B03030202" pitchFamily="82" charset="0"/>
                <a:ea typeface="+mj-ea"/>
                <a:cs typeface="+mj-cs"/>
              </a:defRPr>
            </a:lvl1pPr>
          </a:lstStyle>
          <a:p>
            <a:pPr algn="ctr">
              <a:lnSpc>
                <a:spcPts val="2680"/>
              </a:lnSpc>
            </a:pPr>
            <a:r>
              <a:rPr lang="en-US" sz="2400">
                <a:solidFill>
                  <a:srgbClr val="FDDA24"/>
                </a:solidFill>
                <a:latin typeface="RM First Class Solid" panose="020B0802020202020204" pitchFamily="34" charset="0"/>
              </a:rPr>
              <a:t>Scope 1-2 emissions are down 27% due to…</a:t>
            </a:r>
            <a:endParaRPr lang="en-GB" sz="2400">
              <a:solidFill>
                <a:srgbClr val="FDDA24"/>
              </a:solidFill>
              <a:latin typeface="RM First Class Solid" panose="020B0802020202020204" pitchFamily="34" charset="0"/>
            </a:endParaRPr>
          </a:p>
        </p:txBody>
      </p:sp>
      <p:pic>
        <p:nvPicPr>
          <p:cNvPr id="14" name="Picture 13">
            <a:extLst>
              <a:ext uri="{FF2B5EF4-FFF2-40B4-BE49-F238E27FC236}">
                <a16:creationId xmlns:a16="http://schemas.microsoft.com/office/drawing/2014/main" id="{DED9E893-D973-B815-3949-6144444D3086}"/>
              </a:ext>
            </a:extLst>
          </p:cNvPr>
          <p:cNvPicPr>
            <a:picLocks noChangeAspect="1"/>
          </p:cNvPicPr>
          <p:nvPr/>
        </p:nvPicPr>
        <p:blipFill>
          <a:blip r:embed="rId9"/>
          <a:stretch>
            <a:fillRect/>
          </a:stretch>
        </p:blipFill>
        <p:spPr>
          <a:xfrm>
            <a:off x="5633926" y="2418193"/>
            <a:ext cx="3733294" cy="1606733"/>
          </a:xfrm>
          <a:prstGeom prst="roundRect">
            <a:avLst>
              <a:gd name="adj" fmla="val 0"/>
            </a:avLst>
          </a:prstGeom>
          <a:solidFill>
            <a:srgbClr val="FFFFFF">
              <a:shade val="85000"/>
            </a:srgbClr>
          </a:solidFill>
          <a:ln>
            <a:noFill/>
          </a:ln>
          <a:effectLst/>
        </p:spPr>
      </p:pic>
      <p:pic>
        <p:nvPicPr>
          <p:cNvPr id="15" name="Picture 14">
            <a:extLst>
              <a:ext uri="{FF2B5EF4-FFF2-40B4-BE49-F238E27FC236}">
                <a16:creationId xmlns:a16="http://schemas.microsoft.com/office/drawing/2014/main" id="{886D949C-BFA1-975F-8FDB-059909BE7F4E}"/>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6580601" y="602077"/>
            <a:ext cx="3623906" cy="1606733"/>
          </a:xfrm>
          <a:prstGeom prst="roundRect">
            <a:avLst>
              <a:gd name="adj" fmla="val 0"/>
            </a:avLst>
          </a:prstGeom>
          <a:solidFill>
            <a:srgbClr val="FFFFFF">
              <a:shade val="85000"/>
            </a:srgbClr>
          </a:solidFill>
          <a:ln>
            <a:noFill/>
          </a:ln>
          <a:effectLst/>
        </p:spPr>
      </p:pic>
      <p:pic>
        <p:nvPicPr>
          <p:cNvPr id="16" name="Picture 15">
            <a:extLst>
              <a:ext uri="{FF2B5EF4-FFF2-40B4-BE49-F238E27FC236}">
                <a16:creationId xmlns:a16="http://schemas.microsoft.com/office/drawing/2014/main" id="{6AC969F3-A900-D4D0-63FF-15FAEE4F7D6F}"/>
              </a:ext>
            </a:extLst>
          </p:cNvPr>
          <p:cNvPicPr>
            <a:picLocks noChangeAspect="1"/>
          </p:cNvPicPr>
          <p:nvPr/>
        </p:nvPicPr>
        <p:blipFill>
          <a:blip r:embed="rId11"/>
          <a:stretch>
            <a:fillRect/>
          </a:stretch>
        </p:blipFill>
        <p:spPr>
          <a:xfrm>
            <a:off x="9570066" y="2052110"/>
            <a:ext cx="1591764" cy="2262674"/>
          </a:xfrm>
          <a:prstGeom prst="roundRect">
            <a:avLst>
              <a:gd name="adj" fmla="val 0"/>
            </a:avLst>
          </a:prstGeom>
          <a:solidFill>
            <a:srgbClr val="FFFFFF">
              <a:shade val="85000"/>
            </a:srgbClr>
          </a:solidFill>
          <a:ln>
            <a:noFill/>
          </a:ln>
          <a:effectLst/>
        </p:spPr>
      </p:pic>
      <p:sp>
        <p:nvSpPr>
          <p:cNvPr id="6" name="Oval 5">
            <a:extLst>
              <a:ext uri="{FF2B5EF4-FFF2-40B4-BE49-F238E27FC236}">
                <a16:creationId xmlns:a16="http://schemas.microsoft.com/office/drawing/2014/main" id="{BC52C4A7-FA5F-8035-0828-C0797378BA87}"/>
              </a:ext>
            </a:extLst>
          </p:cNvPr>
          <p:cNvSpPr/>
          <p:nvPr/>
        </p:nvSpPr>
        <p:spPr>
          <a:xfrm>
            <a:off x="6641910" y="1925744"/>
            <a:ext cx="345688" cy="345688"/>
          </a:xfrm>
          <a:prstGeom prst="ellipse">
            <a:avLst/>
          </a:prstGeom>
          <a:solidFill>
            <a:srgbClr val="FDD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7" name="Oval 6">
            <a:extLst>
              <a:ext uri="{FF2B5EF4-FFF2-40B4-BE49-F238E27FC236}">
                <a16:creationId xmlns:a16="http://schemas.microsoft.com/office/drawing/2014/main" id="{E49BCC9C-918A-8C62-0FC8-E4388FD95136}"/>
              </a:ext>
            </a:extLst>
          </p:cNvPr>
          <p:cNvSpPr/>
          <p:nvPr/>
        </p:nvSpPr>
        <p:spPr>
          <a:xfrm>
            <a:off x="10321812" y="1251754"/>
            <a:ext cx="495571" cy="495571"/>
          </a:xfrm>
          <a:prstGeom prst="ellipse">
            <a:avLst/>
          </a:prstGeom>
          <a:solidFill>
            <a:srgbClr val="FDD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8" name="Oval 7">
            <a:extLst>
              <a:ext uri="{FF2B5EF4-FFF2-40B4-BE49-F238E27FC236}">
                <a16:creationId xmlns:a16="http://schemas.microsoft.com/office/drawing/2014/main" id="{9F499B7E-4EF9-3375-D562-4E1A1E83154A}"/>
              </a:ext>
            </a:extLst>
          </p:cNvPr>
          <p:cNvSpPr/>
          <p:nvPr/>
        </p:nvSpPr>
        <p:spPr>
          <a:xfrm>
            <a:off x="6208213" y="1405443"/>
            <a:ext cx="224225" cy="2242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10" name="Oval 9">
            <a:extLst>
              <a:ext uri="{FF2B5EF4-FFF2-40B4-BE49-F238E27FC236}">
                <a16:creationId xmlns:a16="http://schemas.microsoft.com/office/drawing/2014/main" id="{5067E8BC-B10A-8715-6D6F-462CC5847FDF}"/>
              </a:ext>
            </a:extLst>
          </p:cNvPr>
          <p:cNvSpPr/>
          <p:nvPr/>
        </p:nvSpPr>
        <p:spPr>
          <a:xfrm>
            <a:off x="7924300" y="241909"/>
            <a:ext cx="345688" cy="345688"/>
          </a:xfrm>
          <a:prstGeom prst="ellipse">
            <a:avLst/>
          </a:prstGeom>
          <a:solidFill>
            <a:srgbClr val="FDD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11" name="Oval 10">
            <a:extLst>
              <a:ext uri="{FF2B5EF4-FFF2-40B4-BE49-F238E27FC236}">
                <a16:creationId xmlns:a16="http://schemas.microsoft.com/office/drawing/2014/main" id="{A22CE147-003F-FCD1-1C6A-6FF72C0BFCF5}"/>
              </a:ext>
            </a:extLst>
          </p:cNvPr>
          <p:cNvSpPr/>
          <p:nvPr/>
        </p:nvSpPr>
        <p:spPr>
          <a:xfrm>
            <a:off x="9297101" y="2375599"/>
            <a:ext cx="224225" cy="22422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12" name="Oval 11">
            <a:extLst>
              <a:ext uri="{FF2B5EF4-FFF2-40B4-BE49-F238E27FC236}">
                <a16:creationId xmlns:a16="http://schemas.microsoft.com/office/drawing/2014/main" id="{538B0C44-CF8A-00C5-A0BE-C6D96654DEDF}"/>
              </a:ext>
            </a:extLst>
          </p:cNvPr>
          <p:cNvSpPr/>
          <p:nvPr/>
        </p:nvSpPr>
        <p:spPr>
          <a:xfrm>
            <a:off x="6987598" y="3879960"/>
            <a:ext cx="144966" cy="144966"/>
          </a:xfrm>
          <a:prstGeom prst="ellipse">
            <a:avLst/>
          </a:prstGeom>
          <a:solidFill>
            <a:srgbClr val="FDD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grpSp>
        <p:nvGrpSpPr>
          <p:cNvPr id="24" name="Group 23">
            <a:extLst>
              <a:ext uri="{FF2B5EF4-FFF2-40B4-BE49-F238E27FC236}">
                <a16:creationId xmlns:a16="http://schemas.microsoft.com/office/drawing/2014/main" id="{653C156B-C669-6B8A-2BBD-CA3832C91B36}"/>
              </a:ext>
            </a:extLst>
          </p:cNvPr>
          <p:cNvGrpSpPr/>
          <p:nvPr/>
        </p:nvGrpSpPr>
        <p:grpSpPr>
          <a:xfrm>
            <a:off x="7924300" y="1040130"/>
            <a:ext cx="2031230" cy="706445"/>
            <a:chOff x="7924300" y="1040130"/>
            <a:chExt cx="2031230" cy="706445"/>
          </a:xfrm>
        </p:grpSpPr>
        <p:sp>
          <p:nvSpPr>
            <p:cNvPr id="23" name="Rectangle 22">
              <a:extLst>
                <a:ext uri="{FF2B5EF4-FFF2-40B4-BE49-F238E27FC236}">
                  <a16:creationId xmlns:a16="http://schemas.microsoft.com/office/drawing/2014/main" id="{EC9186F1-D2EA-D170-32A3-01A059B42C5E}"/>
                </a:ext>
              </a:extLst>
            </p:cNvPr>
            <p:cNvSpPr/>
            <p:nvPr/>
          </p:nvSpPr>
          <p:spPr>
            <a:xfrm>
              <a:off x="8012430" y="1040130"/>
              <a:ext cx="1943100" cy="589538"/>
            </a:xfrm>
            <a:prstGeom prst="rect">
              <a:avLst/>
            </a:prstGeom>
            <a:solidFill>
              <a:srgbClr val="009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22" name="Title 1">
              <a:extLst>
                <a:ext uri="{FF2B5EF4-FFF2-40B4-BE49-F238E27FC236}">
                  <a16:creationId xmlns:a16="http://schemas.microsoft.com/office/drawing/2014/main" id="{E39FA420-3DDB-6E05-65D7-32DCB60E4B89}"/>
                </a:ext>
              </a:extLst>
            </p:cNvPr>
            <p:cNvSpPr txBox="1">
              <a:spLocks/>
            </p:cNvSpPr>
            <p:nvPr/>
          </p:nvSpPr>
          <p:spPr>
            <a:xfrm>
              <a:off x="7924300" y="1194027"/>
              <a:ext cx="2003879" cy="552548"/>
            </a:xfrm>
            <a:prstGeom prst="rect">
              <a:avLst/>
            </a:prstGeom>
          </p:spPr>
          <p:txBody>
            <a:bodyPr vert="horz" lIns="0" tIns="0" rIns="0" bIns="0" rtlCol="0" anchor="ctr" anchorCtr="0">
              <a:noAutofit/>
            </a:bodyPr>
            <a:lstStyle>
              <a:lvl1pPr algn="l" defTabSz="914400" rtl="0" eaLnBrk="1" latinLnBrk="0" hangingPunct="1">
                <a:lnSpc>
                  <a:spcPct val="80000"/>
                </a:lnSpc>
                <a:spcBef>
                  <a:spcPct val="0"/>
                </a:spcBef>
                <a:buNone/>
                <a:defRPr sz="3000" b="1" kern="1200">
                  <a:solidFill>
                    <a:schemeClr val="tx2"/>
                  </a:solidFill>
                  <a:latin typeface="RM First Class Inline" panose="04020805020B03030202" pitchFamily="82" charset="0"/>
                  <a:ea typeface="+mj-ea"/>
                  <a:cs typeface="+mj-cs"/>
                </a:defRPr>
              </a:lvl1pPr>
            </a:lstStyle>
            <a:p>
              <a:pPr algn="ctr">
                <a:lnSpc>
                  <a:spcPts val="3400"/>
                </a:lnSpc>
              </a:pPr>
              <a:r>
                <a:rPr lang="en-US" sz="4800">
                  <a:solidFill>
                    <a:schemeClr val="bg1"/>
                  </a:solidFill>
                  <a:latin typeface="RM First Class Solid" panose="020B0802020202020204" pitchFamily="34" charset="0"/>
                </a:rPr>
                <a:t>7,000</a:t>
              </a:r>
              <a:endParaRPr lang="en-GB" sz="4800">
                <a:solidFill>
                  <a:schemeClr val="bg1"/>
                </a:solidFill>
              </a:endParaRPr>
            </a:p>
          </p:txBody>
        </p:sp>
      </p:grpSp>
      <p:grpSp>
        <p:nvGrpSpPr>
          <p:cNvPr id="28" name="Group 27">
            <a:extLst>
              <a:ext uri="{FF2B5EF4-FFF2-40B4-BE49-F238E27FC236}">
                <a16:creationId xmlns:a16="http://schemas.microsoft.com/office/drawing/2014/main" id="{09F608C8-7BE5-151F-6EB1-1C31D354F0C4}"/>
              </a:ext>
            </a:extLst>
          </p:cNvPr>
          <p:cNvGrpSpPr/>
          <p:nvPr/>
        </p:nvGrpSpPr>
        <p:grpSpPr>
          <a:xfrm>
            <a:off x="5779089" y="2591487"/>
            <a:ext cx="984392" cy="837513"/>
            <a:chOff x="5779089" y="2591487"/>
            <a:chExt cx="984392" cy="837513"/>
          </a:xfrm>
        </p:grpSpPr>
        <p:sp>
          <p:nvSpPr>
            <p:cNvPr id="26" name="Rectangle 25">
              <a:extLst>
                <a:ext uri="{FF2B5EF4-FFF2-40B4-BE49-F238E27FC236}">
                  <a16:creationId xmlns:a16="http://schemas.microsoft.com/office/drawing/2014/main" id="{B900AEC5-8EE7-96AF-5DDA-6035BA66BB31}"/>
                </a:ext>
              </a:extLst>
            </p:cNvPr>
            <p:cNvSpPr/>
            <p:nvPr/>
          </p:nvSpPr>
          <p:spPr>
            <a:xfrm>
              <a:off x="5779089" y="2591487"/>
              <a:ext cx="964611" cy="694229"/>
            </a:xfrm>
            <a:prstGeom prst="rect">
              <a:avLst/>
            </a:prstGeom>
            <a:solidFill>
              <a:srgbClr val="A6BD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sp>
          <p:nvSpPr>
            <p:cNvPr id="27" name="Title 1">
              <a:extLst>
                <a:ext uri="{FF2B5EF4-FFF2-40B4-BE49-F238E27FC236}">
                  <a16:creationId xmlns:a16="http://schemas.microsoft.com/office/drawing/2014/main" id="{A1BC54FD-E602-82B7-EA0A-6C25154D8EEC}"/>
                </a:ext>
              </a:extLst>
            </p:cNvPr>
            <p:cNvSpPr txBox="1">
              <a:spLocks/>
            </p:cNvSpPr>
            <p:nvPr/>
          </p:nvSpPr>
          <p:spPr>
            <a:xfrm>
              <a:off x="5795241" y="2876452"/>
              <a:ext cx="968240" cy="552548"/>
            </a:xfrm>
            <a:prstGeom prst="rect">
              <a:avLst/>
            </a:prstGeom>
          </p:spPr>
          <p:txBody>
            <a:bodyPr vert="horz" lIns="0" tIns="0" rIns="0" bIns="0" rtlCol="0" anchor="ctr" anchorCtr="0">
              <a:noAutofit/>
            </a:bodyPr>
            <a:lstStyle>
              <a:lvl1pPr algn="l" defTabSz="914400" rtl="0" eaLnBrk="1" latinLnBrk="0" hangingPunct="1">
                <a:lnSpc>
                  <a:spcPct val="80000"/>
                </a:lnSpc>
                <a:spcBef>
                  <a:spcPct val="0"/>
                </a:spcBef>
                <a:buNone/>
                <a:defRPr sz="3000" b="1" kern="1200">
                  <a:solidFill>
                    <a:schemeClr val="tx2"/>
                  </a:solidFill>
                  <a:latin typeface="RM First Class Inline" panose="04020805020B03030202" pitchFamily="82" charset="0"/>
                  <a:ea typeface="+mj-ea"/>
                  <a:cs typeface="+mj-cs"/>
                </a:defRPr>
              </a:lvl1pPr>
            </a:lstStyle>
            <a:p>
              <a:pPr algn="ctr">
                <a:lnSpc>
                  <a:spcPts val="3400"/>
                </a:lnSpc>
              </a:pPr>
              <a:r>
                <a:rPr lang="en-US" sz="6000">
                  <a:solidFill>
                    <a:schemeClr val="bg1"/>
                  </a:solidFill>
                  <a:latin typeface="RM First Class Solid" panose="020B0802020202020204" pitchFamily="34" charset="0"/>
                </a:rPr>
                <a:t>27</a:t>
              </a:r>
              <a:endParaRPr lang="en-GB" sz="6000">
                <a:solidFill>
                  <a:schemeClr val="bg1"/>
                </a:solidFill>
              </a:endParaRPr>
            </a:p>
          </p:txBody>
        </p:sp>
      </p:grpSp>
    </p:spTree>
    <p:extLst>
      <p:ext uri="{BB962C8B-B14F-4D97-AF65-F5344CB8AC3E}">
        <p14:creationId xmlns:p14="http://schemas.microsoft.com/office/powerpoint/2010/main" val="3752639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B45EED85-4314-162D-8ACB-1AFE8F2CEDC0}"/>
              </a:ext>
            </a:extLst>
          </p:cNvPr>
          <p:cNvGraphicFramePr>
            <a:graphicFrameLocks noChangeAspect="1"/>
          </p:cNvGraphicFramePr>
          <p:nvPr>
            <p:custDataLst>
              <p:tags r:id="rId1"/>
            </p:custDataLst>
            <p:extLst>
              <p:ext uri="{D42A27DB-BD31-4B8C-83A1-F6EECF244321}">
                <p14:modId xmlns:p14="http://schemas.microsoft.com/office/powerpoint/2010/main" val="734899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6" name="Object 5" hidden="1">
                        <a:extLst>
                          <a:ext uri="{FF2B5EF4-FFF2-40B4-BE49-F238E27FC236}">
                            <a16:creationId xmlns:a16="http://schemas.microsoft.com/office/drawing/2014/main" id="{B45EED85-4314-162D-8ACB-1AFE8F2CEDC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6013769C-BA84-5CFD-EF00-765C5D94DFAB}"/>
              </a:ext>
            </a:extLst>
          </p:cNvPr>
          <p:cNvSpPr/>
          <p:nvPr/>
        </p:nvSpPr>
        <p:spPr>
          <a:xfrm>
            <a:off x="10196052" y="0"/>
            <a:ext cx="1868129" cy="11307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2" name="Title 1">
            <a:extLst>
              <a:ext uri="{FF2B5EF4-FFF2-40B4-BE49-F238E27FC236}">
                <a16:creationId xmlns:a16="http://schemas.microsoft.com/office/drawing/2014/main" id="{94F3CCDA-28E1-46C8-8C06-5224FC08225C}"/>
              </a:ext>
            </a:extLst>
          </p:cNvPr>
          <p:cNvSpPr>
            <a:spLocks noGrp="1"/>
          </p:cNvSpPr>
          <p:nvPr>
            <p:ph type="title"/>
          </p:nvPr>
        </p:nvSpPr>
        <p:spPr>
          <a:xfrm>
            <a:off x="453525" y="279107"/>
            <a:ext cx="11076517" cy="988652"/>
          </a:xfrm>
        </p:spPr>
        <p:txBody>
          <a:bodyPr vert="horz"/>
          <a:lstStyle/>
          <a:p>
            <a:r>
              <a:rPr lang="en-GB" b="1" dirty="0">
                <a:latin typeface="RM First Class Solid" pitchFamily="82" charset="0"/>
              </a:rPr>
              <a:t>Our emissions profile</a:t>
            </a:r>
          </a:p>
        </p:txBody>
      </p:sp>
      <p:sp>
        <p:nvSpPr>
          <p:cNvPr id="3" name="Content Placeholder 2">
            <a:extLst>
              <a:ext uri="{FF2B5EF4-FFF2-40B4-BE49-F238E27FC236}">
                <a16:creationId xmlns:a16="http://schemas.microsoft.com/office/drawing/2014/main" id="{9EA1B007-867D-8DF0-8DB3-6399B4CE62E0}"/>
              </a:ext>
            </a:extLst>
          </p:cNvPr>
          <p:cNvSpPr>
            <a:spLocks noGrp="1"/>
          </p:cNvSpPr>
          <p:nvPr>
            <p:ph idx="1"/>
          </p:nvPr>
        </p:nvSpPr>
        <p:spPr/>
        <p:txBody>
          <a:bodyPr/>
          <a:lstStyle/>
          <a:p>
            <a:endParaRPr lang="en-GB"/>
          </a:p>
        </p:txBody>
      </p:sp>
      <p:pic>
        <p:nvPicPr>
          <p:cNvPr id="5" name="Picture 4">
            <a:extLst>
              <a:ext uri="{FF2B5EF4-FFF2-40B4-BE49-F238E27FC236}">
                <a16:creationId xmlns:a16="http://schemas.microsoft.com/office/drawing/2014/main" id="{2C6789E8-D286-B0DE-0233-7145D058EF3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09340" y="773433"/>
            <a:ext cx="11429135" cy="5918985"/>
          </a:xfrm>
          <a:prstGeom prst="rect">
            <a:avLst/>
          </a:prstGeom>
        </p:spPr>
      </p:pic>
    </p:spTree>
    <p:extLst>
      <p:ext uri="{BB962C8B-B14F-4D97-AF65-F5344CB8AC3E}">
        <p14:creationId xmlns:p14="http://schemas.microsoft.com/office/powerpoint/2010/main" val="2920293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656F8B45-ABE0-EA7E-0BDD-7BF32122E64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6294347"/>
            <a:ext cx="12192000" cy="928913"/>
          </a:xfrm>
          <a:prstGeom prst="rect">
            <a:avLst/>
          </a:prstGeom>
        </p:spPr>
      </p:pic>
      <p:graphicFrame>
        <p:nvGraphicFramePr>
          <p:cNvPr id="5" name="think-cell data - do not delete" hidden="1">
            <a:extLst>
              <a:ext uri="{FF2B5EF4-FFF2-40B4-BE49-F238E27FC236}">
                <a16:creationId xmlns:a16="http://schemas.microsoft.com/office/drawing/2014/main" id="{1FADFD17-26DF-2867-BAB3-D76072EF205F}"/>
              </a:ext>
            </a:extLst>
          </p:cNvPr>
          <p:cNvGraphicFramePr>
            <a:graphicFrameLocks noChangeAspect="1"/>
          </p:cNvGraphicFramePr>
          <p:nvPr>
            <p:custDataLst>
              <p:tags r:id="rId1"/>
            </p:custDataLst>
            <p:extLst>
              <p:ext uri="{D42A27DB-BD31-4B8C-83A1-F6EECF244321}">
                <p14:modId xmlns:p14="http://schemas.microsoft.com/office/powerpoint/2010/main" val="23899903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60" imgH="360" progId="TCLayout.ActiveDocument.1">
                  <p:embed/>
                </p:oleObj>
              </mc:Choice>
              <mc:Fallback>
                <p:oleObj name="think-cell Slide" r:id="rId5" imgW="360" imgH="360" progId="TCLayout.ActiveDocument.1">
                  <p:embed/>
                  <p:pic>
                    <p:nvPicPr>
                      <p:cNvPr id="5" name="think-cell data - do not delete" hidden="1">
                        <a:extLst>
                          <a:ext uri="{FF2B5EF4-FFF2-40B4-BE49-F238E27FC236}">
                            <a16:creationId xmlns:a16="http://schemas.microsoft.com/office/drawing/2014/main" id="{1FADFD17-26DF-2867-BAB3-D76072EF205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7" name="Table 10">
            <a:extLst>
              <a:ext uri="{FF2B5EF4-FFF2-40B4-BE49-F238E27FC236}">
                <a16:creationId xmlns:a16="http://schemas.microsoft.com/office/drawing/2014/main" id="{84B3A0BF-A575-78C1-486D-BC922F6A9AE3}"/>
              </a:ext>
            </a:extLst>
          </p:cNvPr>
          <p:cNvGraphicFramePr>
            <a:graphicFrameLocks noGrp="1"/>
          </p:cNvGraphicFramePr>
          <p:nvPr>
            <p:extLst>
              <p:ext uri="{D42A27DB-BD31-4B8C-83A1-F6EECF244321}">
                <p14:modId xmlns:p14="http://schemas.microsoft.com/office/powerpoint/2010/main" val="1057948207"/>
              </p:ext>
            </p:extLst>
          </p:nvPr>
        </p:nvGraphicFramePr>
        <p:xfrm>
          <a:off x="453526" y="1323879"/>
          <a:ext cx="10759017" cy="2864682"/>
        </p:xfrm>
        <a:graphic>
          <a:graphicData uri="http://schemas.openxmlformats.org/drawingml/2006/table">
            <a:tbl>
              <a:tblPr firstRow="1" bandRow="1">
                <a:tableStyleId>{5C22544A-7EE6-4342-B048-85BDC9FD1C3A}</a:tableStyleId>
              </a:tblPr>
              <a:tblGrid>
                <a:gridCol w="3566504">
                  <a:extLst>
                    <a:ext uri="{9D8B030D-6E8A-4147-A177-3AD203B41FA5}">
                      <a16:colId xmlns:a16="http://schemas.microsoft.com/office/drawing/2014/main" val="157228314"/>
                    </a:ext>
                  </a:extLst>
                </a:gridCol>
                <a:gridCol w="1895564">
                  <a:extLst>
                    <a:ext uri="{9D8B030D-6E8A-4147-A177-3AD203B41FA5}">
                      <a16:colId xmlns:a16="http://schemas.microsoft.com/office/drawing/2014/main" val="282771257"/>
                    </a:ext>
                  </a:extLst>
                </a:gridCol>
                <a:gridCol w="2633758">
                  <a:extLst>
                    <a:ext uri="{9D8B030D-6E8A-4147-A177-3AD203B41FA5}">
                      <a16:colId xmlns:a16="http://schemas.microsoft.com/office/drawing/2014/main" val="3104995879"/>
                    </a:ext>
                  </a:extLst>
                </a:gridCol>
                <a:gridCol w="457605">
                  <a:extLst>
                    <a:ext uri="{9D8B030D-6E8A-4147-A177-3AD203B41FA5}">
                      <a16:colId xmlns:a16="http://schemas.microsoft.com/office/drawing/2014/main" val="2104747749"/>
                    </a:ext>
                  </a:extLst>
                </a:gridCol>
                <a:gridCol w="2205586">
                  <a:extLst>
                    <a:ext uri="{9D8B030D-6E8A-4147-A177-3AD203B41FA5}">
                      <a16:colId xmlns:a16="http://schemas.microsoft.com/office/drawing/2014/main" val="3145723726"/>
                    </a:ext>
                  </a:extLst>
                </a:gridCol>
              </a:tblGrid>
              <a:tr h="332964">
                <a:tc gridSpan="2">
                  <a:txBody>
                    <a:bodyPr/>
                    <a:lstStyle/>
                    <a:p>
                      <a:pPr algn="l" rtl="0"/>
                      <a:r>
                        <a:rPr lang="en-GB" sz="1400">
                          <a:latin typeface="RM First Class Solid" panose="020B0802020202020204" pitchFamily="34" charset="0"/>
                        </a:rPr>
                        <a:t>Decarbonisation targets  </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a:txBody>
                    <a:bodyPr/>
                    <a:lstStyle/>
                    <a:p>
                      <a:pPr algn="l" rtl="0"/>
                      <a:r>
                        <a:rPr lang="en-GB" sz="1400">
                          <a:solidFill>
                            <a:schemeClr val="bg1">
                              <a:lumMod val="95000"/>
                            </a:schemeClr>
                          </a:solidFill>
                          <a:latin typeface="RM First Class Solid" panose="020B0802020202020204" pitchFamily="34" charset="0"/>
                        </a:rPr>
                        <a:t>Against base year (2020-21)</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gridSpan="2">
                  <a:txBody>
                    <a:bodyPr/>
                    <a:lstStyle/>
                    <a:p>
                      <a:pPr algn="l" rtl="0"/>
                      <a:r>
                        <a:rPr lang="en-GB" sz="1400">
                          <a:solidFill>
                            <a:schemeClr val="bg1">
                              <a:lumMod val="95000"/>
                            </a:schemeClr>
                          </a:solidFill>
                          <a:latin typeface="RM First Class Solid" panose="020B0802020202020204" pitchFamily="34" charset="0"/>
                        </a:rPr>
                        <a:t>Status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pPr algn="ctr" rtl="0"/>
                      <a:endParaRPr lang="en-GB">
                        <a:solidFill>
                          <a:schemeClr val="bg1">
                            <a:lumMod val="95000"/>
                          </a:schemeClr>
                        </a:solidFill>
                        <a:latin typeface="RM First Class Solid" panose="020B08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519967023"/>
                  </a:ext>
                </a:extLst>
              </a:tr>
              <a:tr h="421953">
                <a:tc>
                  <a:txBody>
                    <a:bodyPr/>
                    <a:lstStyle/>
                    <a:p>
                      <a:pPr algn="l" rtl="0"/>
                      <a:r>
                        <a:rPr lang="en-GB" b="0" i="0">
                          <a:latin typeface="Calibri" panose="020F0502020204030204" pitchFamily="34" charset="0"/>
                          <a:cs typeface="Calibri" panose="020F0502020204030204" pitchFamily="34" charset="0"/>
                        </a:rPr>
                        <a:t>Net-Zero (Scopes 1-3)</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-90% by 2040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-25%</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GB" b="0" i="0">
                          <a:solidFill>
                            <a:schemeClr val="tx1"/>
                          </a:solidFill>
                          <a:latin typeface="Calibri" panose="020F0502020204030204" pitchFamily="34" charset="0"/>
                          <a:cs typeface="Calibri" panose="020F050202020403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0140868"/>
                  </a:ext>
                </a:extLst>
              </a:tr>
              <a:tr h="421953">
                <a:tc>
                  <a:txBody>
                    <a:bodyPr/>
                    <a:lstStyle/>
                    <a:p>
                      <a:pPr algn="l" rtl="0"/>
                      <a:r>
                        <a:rPr lang="en-GB" b="0" i="0">
                          <a:latin typeface="Calibri" panose="020F0502020204030204" pitchFamily="34" charset="0"/>
                          <a:cs typeface="Calibri" panose="020F0502020204030204" pitchFamily="34" charset="0"/>
                        </a:rPr>
                        <a:t>Scope 1-2 emissions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-50%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-27%</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GB" b="0" i="0">
                          <a:solidFill>
                            <a:schemeClr val="tx1"/>
                          </a:solidFill>
                          <a:latin typeface="Calibri" panose="020F0502020204030204" pitchFamily="34" charset="0"/>
                          <a:cs typeface="Calibri" panose="020F050202020403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4813471"/>
                  </a:ext>
                </a:extLst>
              </a:tr>
              <a:tr h="421953">
                <a:tc>
                  <a:txBody>
                    <a:bodyPr/>
                    <a:lstStyle/>
                    <a:p>
                      <a:pPr algn="l" rtl="0"/>
                      <a:r>
                        <a:rPr lang="en-GB" b="0" i="0">
                          <a:latin typeface="Calibri" panose="020F0502020204030204" pitchFamily="34" charset="0"/>
                          <a:cs typeface="Calibri" panose="020F0502020204030204" pitchFamily="34" charset="0"/>
                        </a:rPr>
                        <a:t>Scope 3 emissions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-25%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-24%</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rtl="0"/>
                      <a:r>
                        <a:rPr lang="en-GB" b="0" i="0">
                          <a:solidFill>
                            <a:schemeClr val="tx1"/>
                          </a:solidFill>
                          <a:latin typeface="Calibri" panose="020F0502020204030204" pitchFamily="34" charset="0"/>
                          <a:cs typeface="Calibri" panose="020F050202020403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59455159"/>
                  </a:ext>
                </a:extLst>
              </a:tr>
              <a:tr h="421953">
                <a:tc>
                  <a:txBody>
                    <a:bodyPr/>
                    <a:lstStyle/>
                    <a:p>
                      <a:pPr algn="l" rtl="0"/>
                      <a:r>
                        <a:rPr lang="en-GB" b="0" i="0">
                          <a:latin typeface="Calibri" panose="020F0502020204030204" pitchFamily="34" charset="0"/>
                          <a:cs typeface="Calibri" panose="020F0502020204030204" pitchFamily="34" charset="0"/>
                        </a:rPr>
                        <a:t>Renewable electricity </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100% by 2022 </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100%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rPr>
                        <a:t>Achieved*</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53106606"/>
                  </a:ext>
                </a:extLst>
              </a:tr>
              <a:tr h="421953">
                <a:tc>
                  <a:txBody>
                    <a:bodyPr/>
                    <a:lstStyle/>
                    <a:p>
                      <a:pPr algn="l" rtl="0"/>
                      <a:r>
                        <a:rPr lang="en-GB" b="0" i="0">
                          <a:latin typeface="Calibri" panose="020F0502020204030204" pitchFamily="34" charset="0"/>
                          <a:cs typeface="Calibri" panose="020F0502020204030204" pitchFamily="34" charset="0"/>
                        </a:rPr>
                        <a:t>Zero emission final mile</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100% by 2035</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dirty="0">
                          <a:solidFill>
                            <a:schemeClr val="tx1"/>
                          </a:solidFill>
                          <a:latin typeface="Calibri" panose="020F0502020204030204" pitchFamily="34" charset="0"/>
                          <a:cs typeface="Calibri" panose="020F0502020204030204" pitchFamily="34" charset="0"/>
                        </a:rPr>
                        <a:t>27%</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50456378"/>
                  </a:ext>
                </a:extLst>
              </a:tr>
              <a:tr h="421953">
                <a:tc>
                  <a:txBody>
                    <a:bodyPr/>
                    <a:lstStyle/>
                    <a:p>
                      <a:pPr algn="l" rtl="0"/>
                      <a:r>
                        <a:rPr lang="en-GB" b="0" i="0">
                          <a:latin typeface="Calibri" panose="020F0502020204030204" pitchFamily="34" charset="0"/>
                          <a:cs typeface="Calibri" panose="020F0502020204030204" pitchFamily="34" charset="0"/>
                        </a:rPr>
                        <a:t>Zero emission company cars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100%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72%</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404044"/>
                          </a:solidFill>
                          <a:effectLst/>
                          <a:uLnTx/>
                          <a:uFillTx/>
                          <a:latin typeface="Calibri" panose="020F0502020204030204" pitchFamily="34" charset="0"/>
                          <a:ea typeface="+mn-ea"/>
                          <a:cs typeface="Calibri" panose="020F050202020403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9221240"/>
                  </a:ext>
                </a:extLst>
              </a:tr>
            </a:tbl>
          </a:graphicData>
        </a:graphic>
      </p:graphicFrame>
      <p:grpSp>
        <p:nvGrpSpPr>
          <p:cNvPr id="19" name="Group 18">
            <a:extLst>
              <a:ext uri="{FF2B5EF4-FFF2-40B4-BE49-F238E27FC236}">
                <a16:creationId xmlns:a16="http://schemas.microsoft.com/office/drawing/2014/main" id="{9B25B624-B69A-5175-EB29-6821198D215C}"/>
              </a:ext>
            </a:extLst>
          </p:cNvPr>
          <p:cNvGrpSpPr/>
          <p:nvPr/>
        </p:nvGrpSpPr>
        <p:grpSpPr>
          <a:xfrm>
            <a:off x="8663742" y="1736755"/>
            <a:ext cx="335264" cy="2373063"/>
            <a:chOff x="9018360" y="1794412"/>
            <a:chExt cx="335264" cy="2373063"/>
          </a:xfrm>
        </p:grpSpPr>
        <p:sp>
          <p:nvSpPr>
            <p:cNvPr id="8" name="Oval 7">
              <a:extLst>
                <a:ext uri="{FF2B5EF4-FFF2-40B4-BE49-F238E27FC236}">
                  <a16:creationId xmlns:a16="http://schemas.microsoft.com/office/drawing/2014/main" id="{B78FEE2C-CF1A-5601-67E7-826A9FD3A763}"/>
                </a:ext>
              </a:extLst>
            </p:cNvPr>
            <p:cNvSpPr/>
            <p:nvPr/>
          </p:nvSpPr>
          <p:spPr>
            <a:xfrm>
              <a:off x="9018360" y="1794412"/>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9" name="Oval 8">
              <a:extLst>
                <a:ext uri="{FF2B5EF4-FFF2-40B4-BE49-F238E27FC236}">
                  <a16:creationId xmlns:a16="http://schemas.microsoft.com/office/drawing/2014/main" id="{3C35F3DB-5228-49F3-DCED-2AE111742407}"/>
                </a:ext>
              </a:extLst>
            </p:cNvPr>
            <p:cNvSpPr/>
            <p:nvPr/>
          </p:nvSpPr>
          <p:spPr>
            <a:xfrm>
              <a:off x="9018362" y="2249503"/>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0" name="Oval 9">
              <a:extLst>
                <a:ext uri="{FF2B5EF4-FFF2-40B4-BE49-F238E27FC236}">
                  <a16:creationId xmlns:a16="http://schemas.microsoft.com/office/drawing/2014/main" id="{6B5E6CF5-53EE-E7A7-F5D6-0A97D89D5457}"/>
                </a:ext>
              </a:extLst>
            </p:cNvPr>
            <p:cNvSpPr/>
            <p:nvPr/>
          </p:nvSpPr>
          <p:spPr>
            <a:xfrm>
              <a:off x="9018361" y="2677706"/>
              <a:ext cx="272027" cy="254224"/>
            </a:xfrm>
            <a:prstGeom prst="ellipse">
              <a:avLst/>
            </a:prstGeom>
            <a:noFill/>
            <a:ln w="44450">
              <a:solidFill>
                <a:srgbClr val="068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2" name="Oval 11">
              <a:extLst>
                <a:ext uri="{FF2B5EF4-FFF2-40B4-BE49-F238E27FC236}">
                  <a16:creationId xmlns:a16="http://schemas.microsoft.com/office/drawing/2014/main" id="{2F09AB04-9E93-AC01-5A7F-5AD08F794B1E}"/>
                </a:ext>
              </a:extLst>
            </p:cNvPr>
            <p:cNvSpPr/>
            <p:nvPr/>
          </p:nvSpPr>
          <p:spPr>
            <a:xfrm>
              <a:off x="9018364" y="3913251"/>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pic>
          <p:nvPicPr>
            <p:cNvPr id="13" name="Graphic 12" descr="Checkmark with solid fill">
              <a:extLst>
                <a:ext uri="{FF2B5EF4-FFF2-40B4-BE49-F238E27FC236}">
                  <a16:creationId xmlns:a16="http://schemas.microsoft.com/office/drawing/2014/main" id="{084A700D-BB43-C08A-5AAA-9FD3E079938F}"/>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018363" y="3044090"/>
              <a:ext cx="335261" cy="335261"/>
            </a:xfrm>
            <a:prstGeom prst="rect">
              <a:avLst/>
            </a:prstGeom>
          </p:spPr>
        </p:pic>
      </p:grpSp>
      <p:graphicFrame>
        <p:nvGraphicFramePr>
          <p:cNvPr id="16" name="Table 15">
            <a:extLst>
              <a:ext uri="{FF2B5EF4-FFF2-40B4-BE49-F238E27FC236}">
                <a16:creationId xmlns:a16="http://schemas.microsoft.com/office/drawing/2014/main" id="{0E9D42E9-387D-3073-C196-96E795DB89BC}"/>
              </a:ext>
            </a:extLst>
          </p:cNvPr>
          <p:cNvGraphicFramePr>
            <a:graphicFrameLocks noGrp="1"/>
          </p:cNvGraphicFramePr>
          <p:nvPr>
            <p:extLst>
              <p:ext uri="{D42A27DB-BD31-4B8C-83A1-F6EECF244321}">
                <p14:modId xmlns:p14="http://schemas.microsoft.com/office/powerpoint/2010/main" val="527419753"/>
              </p:ext>
            </p:extLst>
          </p:nvPr>
        </p:nvGraphicFramePr>
        <p:xfrm>
          <a:off x="453525" y="4471333"/>
          <a:ext cx="10759017" cy="1112277"/>
        </p:xfrm>
        <a:graphic>
          <a:graphicData uri="http://schemas.openxmlformats.org/drawingml/2006/table">
            <a:tbl>
              <a:tblPr firstRow="1" bandRow="1">
                <a:tableStyleId>{5C22544A-7EE6-4342-B048-85BDC9FD1C3A}</a:tableStyleId>
              </a:tblPr>
              <a:tblGrid>
                <a:gridCol w="3249731">
                  <a:extLst>
                    <a:ext uri="{9D8B030D-6E8A-4147-A177-3AD203B41FA5}">
                      <a16:colId xmlns:a16="http://schemas.microsoft.com/office/drawing/2014/main" val="1332113265"/>
                    </a:ext>
                  </a:extLst>
                </a:gridCol>
                <a:gridCol w="2152439">
                  <a:extLst>
                    <a:ext uri="{9D8B030D-6E8A-4147-A177-3AD203B41FA5}">
                      <a16:colId xmlns:a16="http://schemas.microsoft.com/office/drawing/2014/main" val="3723090157"/>
                    </a:ext>
                  </a:extLst>
                </a:gridCol>
                <a:gridCol w="2727947">
                  <a:extLst>
                    <a:ext uri="{9D8B030D-6E8A-4147-A177-3AD203B41FA5}">
                      <a16:colId xmlns:a16="http://schemas.microsoft.com/office/drawing/2014/main" val="698467556"/>
                    </a:ext>
                  </a:extLst>
                </a:gridCol>
                <a:gridCol w="407704">
                  <a:extLst>
                    <a:ext uri="{9D8B030D-6E8A-4147-A177-3AD203B41FA5}">
                      <a16:colId xmlns:a16="http://schemas.microsoft.com/office/drawing/2014/main" val="3787144696"/>
                    </a:ext>
                  </a:extLst>
                </a:gridCol>
                <a:gridCol w="2221196">
                  <a:extLst>
                    <a:ext uri="{9D8B030D-6E8A-4147-A177-3AD203B41FA5}">
                      <a16:colId xmlns:a16="http://schemas.microsoft.com/office/drawing/2014/main" val="3978418604"/>
                    </a:ext>
                  </a:extLst>
                </a:gridCol>
              </a:tblGrid>
              <a:tr h="318017">
                <a:tc gridSpan="2">
                  <a:txBody>
                    <a:bodyPr/>
                    <a:lstStyle/>
                    <a:p>
                      <a:pPr algn="ctr" rtl="0"/>
                      <a:r>
                        <a:rPr lang="en-GB" sz="1400">
                          <a:latin typeface="RM First Class Solid" panose="020B0802020202020204" pitchFamily="34" charset="0"/>
                        </a:rPr>
                        <a:t>Environmental Targets  </a:t>
                      </a:r>
                    </a:p>
                  </a:txBody>
                  <a:tcPr>
                    <a:lnL w="12700" cmpd="sng">
                      <a:noFill/>
                    </a:lnL>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12700" cmpd="sng">
                      <a:noFill/>
                    </a:lnL>
                  </a:tcPr>
                </a:tc>
                <a:tc>
                  <a:txBody>
                    <a:bodyPr/>
                    <a:lstStyle/>
                    <a:p>
                      <a:pPr algn="ctr" rtl="0"/>
                      <a:r>
                        <a:rPr lang="en-GB" sz="1400">
                          <a:solidFill>
                            <a:schemeClr val="bg1">
                              <a:lumMod val="95000"/>
                            </a:schemeClr>
                          </a:solidFill>
                          <a:latin typeface="RM First Class Solid" panose="020B0802020202020204" pitchFamily="34" charset="0"/>
                        </a:rPr>
                        <a:t>Against base year (2020-21)</a:t>
                      </a:r>
                    </a:p>
                  </a:txBody>
                  <a:tcPr>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gridSpan="2">
                  <a:txBody>
                    <a:bodyPr/>
                    <a:lstStyle/>
                    <a:p>
                      <a:pPr algn="l" rtl="0"/>
                      <a:r>
                        <a:rPr lang="en-GB" sz="1400">
                          <a:solidFill>
                            <a:schemeClr val="bg1">
                              <a:lumMod val="95000"/>
                            </a:schemeClr>
                          </a:solidFill>
                          <a:latin typeface="RM First Class Solid" panose="020B0802020202020204" pitchFamily="34" charset="0"/>
                        </a:rPr>
                        <a:t>Status</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p>
                      <a:pPr algn="ctr" rtl="0"/>
                      <a:endParaRPr lang="en-GB">
                        <a:solidFill>
                          <a:schemeClr val="bg1">
                            <a:lumMod val="95000"/>
                          </a:schemeClr>
                        </a:solidFill>
                        <a:latin typeface="RM First Class Solid" panose="020B0802020202020204" pitchFamily="34"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3789733286"/>
                  </a:ext>
                </a:extLst>
              </a:tr>
              <a:tr h="365974">
                <a:tc>
                  <a:txBody>
                    <a:bodyPr/>
                    <a:lstStyle/>
                    <a:p>
                      <a:pPr rtl="0"/>
                      <a:r>
                        <a:rPr lang="en-GB" b="0" i="0">
                          <a:latin typeface="Calibri" panose="020F0502020204030204" pitchFamily="34" charset="0"/>
                          <a:cs typeface="Calibri" panose="020F0502020204030204" pitchFamily="34" charset="0"/>
                        </a:rPr>
                        <a:t>Water use</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-25%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-6%</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rPr>
                        <a:t>Ongoing focus</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24893685"/>
                  </a:ext>
                </a:extLst>
              </a:tr>
              <a:tr h="428286">
                <a:tc>
                  <a:txBody>
                    <a:bodyPr/>
                    <a:lstStyle/>
                    <a:p>
                      <a:pPr rtl="0"/>
                      <a:r>
                        <a:rPr lang="en-GB" b="0" i="0">
                          <a:latin typeface="Calibri" panose="020F0502020204030204" pitchFamily="34" charset="0"/>
                          <a:cs typeface="Calibri" panose="020F0502020204030204" pitchFamily="34" charset="0"/>
                        </a:rPr>
                        <a:t>Waste disposed</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a:r>
                        <a:rPr lang="en-GB" b="0" i="0">
                          <a:latin typeface="Calibri" panose="020F0502020204030204" pitchFamily="34" charset="0"/>
                          <a:cs typeface="Calibri" panose="020F0502020204030204" pitchFamily="34" charset="0"/>
                        </a:rPr>
                        <a:t>-25% by 2030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a:r>
                        <a:rPr lang="en-GB" b="0" i="0">
                          <a:solidFill>
                            <a:schemeClr val="tx1"/>
                          </a:solidFill>
                          <a:latin typeface="Calibri" panose="020F0502020204030204" pitchFamily="34" charset="0"/>
                          <a:cs typeface="Calibri" panose="020F0502020204030204" pitchFamily="34" charset="0"/>
                        </a:rPr>
                        <a:t>-24%</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rtl="0"/>
                      <a:endParaRPr lang="en-GB" b="0" i="0">
                        <a:solidFill>
                          <a:schemeClr val="tx1"/>
                        </a:solidFill>
                        <a:latin typeface="Calibri" panose="020F0502020204030204" pitchFamily="34" charset="0"/>
                        <a:cs typeface="Calibri" panose="020F0502020204030204"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rPr>
                        <a:t>On track</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07024581"/>
                  </a:ext>
                </a:extLst>
              </a:tr>
            </a:tbl>
          </a:graphicData>
        </a:graphic>
      </p:graphicFrame>
      <p:grpSp>
        <p:nvGrpSpPr>
          <p:cNvPr id="21" name="Group 20">
            <a:extLst>
              <a:ext uri="{FF2B5EF4-FFF2-40B4-BE49-F238E27FC236}">
                <a16:creationId xmlns:a16="http://schemas.microsoft.com/office/drawing/2014/main" id="{43680A97-6825-CD4D-B528-8F2D3CAF83AC}"/>
              </a:ext>
            </a:extLst>
          </p:cNvPr>
          <p:cNvGrpSpPr/>
          <p:nvPr/>
        </p:nvGrpSpPr>
        <p:grpSpPr>
          <a:xfrm>
            <a:off x="8715549" y="4845876"/>
            <a:ext cx="272027" cy="628736"/>
            <a:chOff x="8805074" y="5345684"/>
            <a:chExt cx="272027" cy="628736"/>
          </a:xfrm>
        </p:grpSpPr>
        <p:sp>
          <p:nvSpPr>
            <p:cNvPr id="17" name="Oval 16">
              <a:extLst>
                <a:ext uri="{FF2B5EF4-FFF2-40B4-BE49-F238E27FC236}">
                  <a16:creationId xmlns:a16="http://schemas.microsoft.com/office/drawing/2014/main" id="{1C1632EE-66C9-AB89-A680-8D6B31B8621C}"/>
                </a:ext>
              </a:extLst>
            </p:cNvPr>
            <p:cNvSpPr/>
            <p:nvPr/>
          </p:nvSpPr>
          <p:spPr>
            <a:xfrm>
              <a:off x="8805074" y="5345684"/>
              <a:ext cx="272027" cy="254224"/>
            </a:xfrm>
            <a:prstGeom prst="ellipse">
              <a:avLst/>
            </a:prstGeom>
            <a:noFill/>
            <a:ln w="44450">
              <a:solidFill>
                <a:srgbClr val="F19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18" name="Oval 17">
              <a:extLst>
                <a:ext uri="{FF2B5EF4-FFF2-40B4-BE49-F238E27FC236}">
                  <a16:creationId xmlns:a16="http://schemas.microsoft.com/office/drawing/2014/main" id="{C7417331-5409-1699-D6AE-4AD050C9C13A}"/>
                </a:ext>
              </a:extLst>
            </p:cNvPr>
            <p:cNvSpPr/>
            <p:nvPr/>
          </p:nvSpPr>
          <p:spPr>
            <a:xfrm>
              <a:off x="8811112" y="5747419"/>
              <a:ext cx="265989" cy="227001"/>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grpSp>
      <p:sp>
        <p:nvSpPr>
          <p:cNvPr id="20" name="TextBox 19">
            <a:extLst>
              <a:ext uri="{FF2B5EF4-FFF2-40B4-BE49-F238E27FC236}">
                <a16:creationId xmlns:a16="http://schemas.microsoft.com/office/drawing/2014/main" id="{E40F184D-6747-3058-67D3-90226E4FBB44}"/>
              </a:ext>
            </a:extLst>
          </p:cNvPr>
          <p:cNvSpPr txBox="1"/>
          <p:nvPr/>
        </p:nvSpPr>
        <p:spPr>
          <a:xfrm>
            <a:off x="453525" y="6252287"/>
            <a:ext cx="3590839" cy="178923"/>
          </a:xfrm>
          <a:prstGeom prst="rect">
            <a:avLst/>
          </a:prstGeom>
        </p:spPr>
        <p:txBody>
          <a:bodyPr vert="horz" wrap="square" lIns="0" tIns="0" rIns="0" bIns="0" rtlCol="0" anchor="t" anchorCtr="0">
            <a:normAutofit/>
          </a:bodyPr>
          <a:lstStyle/>
          <a:p>
            <a:pPr marL="171450" indent="-171450">
              <a:buFont typeface="Arial" panose="020B0604020202020204" pitchFamily="34" charset="0"/>
              <a:buChar char="•"/>
            </a:pPr>
            <a:r>
              <a:rPr lang="en-GB" sz="1000">
                <a:solidFill>
                  <a:srgbClr val="404044"/>
                </a:solidFill>
                <a:latin typeface="Calibri" panose="020F0502020204030204" pitchFamily="34" charset="0"/>
                <a:cs typeface="Calibri" panose="020F0502020204030204" pitchFamily="34" charset="0"/>
              </a:rPr>
              <a:t>Ta</a:t>
            </a:r>
            <a:r>
              <a:rPr kumimoji="0" lang="en-GB" sz="1000" u="none" strike="noStrike" kern="1200" cap="none" spc="0" normalizeH="0" baseline="0" noProof="0" err="1">
                <a:ln>
                  <a:noFill/>
                </a:ln>
                <a:solidFill>
                  <a:srgbClr val="404044"/>
                </a:solidFill>
                <a:effectLst/>
                <a:uLnTx/>
                <a:uFillTx/>
                <a:latin typeface="Calibri" panose="020F0502020204030204" pitchFamily="34" charset="0"/>
                <a:cs typeface="Calibri" panose="020F0502020204030204" pitchFamily="34" charset="0"/>
              </a:rPr>
              <a:t>rget</a:t>
            </a:r>
            <a:r>
              <a:rPr lang="en-GB" sz="1000">
                <a:solidFill>
                  <a:srgbClr val="404044"/>
                </a:solidFill>
                <a:latin typeface="Calibri" panose="020F0502020204030204" pitchFamily="34" charset="0"/>
                <a:cs typeface="Calibri" panose="020F0502020204030204" pitchFamily="34" charset="0"/>
              </a:rPr>
              <a:t> </a:t>
            </a:r>
            <a:r>
              <a:rPr kumimoji="0" lang="en-GB" sz="1000" u="none" strike="noStrike" kern="1200" cap="none" spc="0" normalizeH="0" baseline="0" noProof="0">
                <a:ln>
                  <a:noFill/>
                </a:ln>
                <a:solidFill>
                  <a:srgbClr val="404044"/>
                </a:solidFill>
                <a:effectLst/>
                <a:uLnTx/>
                <a:uFillTx/>
                <a:latin typeface="Calibri" panose="020F0502020204030204" pitchFamily="34" charset="0"/>
                <a:cs typeface="Calibri" panose="020F0502020204030204" pitchFamily="34" charset="0"/>
              </a:rPr>
              <a:t>to be maintained going forward.</a:t>
            </a:r>
            <a:endParaRPr lang="en-GB" sz="100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358C717A-1804-49BE-0FDA-2FA5488D4417}"/>
              </a:ext>
            </a:extLst>
          </p:cNvPr>
          <p:cNvSpPr txBox="1"/>
          <p:nvPr/>
        </p:nvSpPr>
        <p:spPr>
          <a:xfrm>
            <a:off x="11452860" y="651510"/>
            <a:ext cx="0" cy="0"/>
          </a:xfrm>
          <a:prstGeom prst="rect">
            <a:avLst/>
          </a:prstGeom>
        </p:spPr>
        <p:txBody>
          <a:bodyPr vert="horz" wrap="none" lIns="0" tIns="0" rIns="0" bIns="0" rtlCol="0" anchor="t" anchorCtr="0">
            <a:normAutofit fontScale="25000" lnSpcReduction="20000"/>
          </a:bodyPr>
          <a:lstStyle/>
          <a:p>
            <a:endParaRPr lang="en-US"/>
          </a:p>
        </p:txBody>
      </p:sp>
      <p:sp>
        <p:nvSpPr>
          <p:cNvPr id="6" name="TextBox 5">
            <a:extLst>
              <a:ext uri="{FF2B5EF4-FFF2-40B4-BE49-F238E27FC236}">
                <a16:creationId xmlns:a16="http://schemas.microsoft.com/office/drawing/2014/main" id="{D7B1BF8D-DB4E-13BA-E492-356B66C37B2A}"/>
              </a:ext>
            </a:extLst>
          </p:cNvPr>
          <p:cNvSpPr txBox="1"/>
          <p:nvPr/>
        </p:nvSpPr>
        <p:spPr>
          <a:xfrm>
            <a:off x="11018520" y="708660"/>
            <a:ext cx="0" cy="0"/>
          </a:xfrm>
          <a:prstGeom prst="rect">
            <a:avLst/>
          </a:prstGeom>
        </p:spPr>
        <p:txBody>
          <a:bodyPr vert="horz" wrap="none" lIns="0" tIns="0" rIns="0" bIns="0" rtlCol="0" anchor="t" anchorCtr="0">
            <a:normAutofit fontScale="25000" lnSpcReduction="20000"/>
          </a:bodyPr>
          <a:lstStyle/>
          <a:p>
            <a:endParaRPr lang="en-US"/>
          </a:p>
        </p:txBody>
      </p:sp>
      <p:sp>
        <p:nvSpPr>
          <p:cNvPr id="11" name="Title 1">
            <a:extLst>
              <a:ext uri="{FF2B5EF4-FFF2-40B4-BE49-F238E27FC236}">
                <a16:creationId xmlns:a16="http://schemas.microsoft.com/office/drawing/2014/main" id="{A8AAAEC5-3CB3-9F98-E390-AD47A7160F4B}"/>
              </a:ext>
            </a:extLst>
          </p:cNvPr>
          <p:cNvSpPr txBox="1">
            <a:spLocks/>
          </p:cNvSpPr>
          <p:nvPr/>
        </p:nvSpPr>
        <p:spPr>
          <a:xfrm>
            <a:off x="453525" y="434637"/>
            <a:ext cx="10189614" cy="514699"/>
          </a:xfrm>
          <a:prstGeom prst="rect">
            <a:avLst/>
          </a:prstGeom>
        </p:spPr>
        <p:txBody>
          <a:bodyPr vert="horz" lIns="0" tIns="0" rIns="0" bIns="0" rtlCol="0" anchor="t" anchorCtr="0">
            <a:noAutofit/>
          </a:bodyP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pPr>
              <a:lnSpc>
                <a:spcPts val="3400"/>
              </a:lnSpc>
            </a:pPr>
            <a:r>
              <a:rPr lang="en-US" b="1">
                <a:latin typeface="RM First Class Solid" pitchFamily="82" charset="0"/>
              </a:rPr>
              <a:t>And we remain on track to achieve Net-Zero by 2040…</a:t>
            </a:r>
            <a:endParaRPr lang="en-GB"/>
          </a:p>
        </p:txBody>
      </p:sp>
      <p:sp>
        <p:nvSpPr>
          <p:cNvPr id="2" name="Oval 1">
            <a:extLst>
              <a:ext uri="{FF2B5EF4-FFF2-40B4-BE49-F238E27FC236}">
                <a16:creationId xmlns:a16="http://schemas.microsoft.com/office/drawing/2014/main" id="{56D3D958-B42E-CEB3-34FE-FC06AC557C48}"/>
              </a:ext>
            </a:extLst>
          </p:cNvPr>
          <p:cNvSpPr/>
          <p:nvPr/>
        </p:nvSpPr>
        <p:spPr>
          <a:xfrm>
            <a:off x="8663742" y="3429000"/>
            <a:ext cx="272027" cy="254224"/>
          </a:xfrm>
          <a:prstGeom prst="ellipse">
            <a:avLst/>
          </a:prstGeom>
          <a:noFill/>
          <a:ln w="44450">
            <a:solidFill>
              <a:srgbClr val="0087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Tree>
    <p:extLst>
      <p:ext uri="{BB962C8B-B14F-4D97-AF65-F5344CB8AC3E}">
        <p14:creationId xmlns:p14="http://schemas.microsoft.com/office/powerpoint/2010/main" val="2868382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ct 23" hidden="1">
            <a:extLst>
              <a:ext uri="{FF2B5EF4-FFF2-40B4-BE49-F238E27FC236}">
                <a16:creationId xmlns:a16="http://schemas.microsoft.com/office/drawing/2014/main" id="{4A3DAE83-8B0B-38CA-9F7C-165059834BA6}"/>
              </a:ext>
            </a:extLst>
          </p:cNvPr>
          <p:cNvGraphicFramePr>
            <a:graphicFrameLocks noChangeAspect="1"/>
          </p:cNvGraphicFramePr>
          <p:nvPr>
            <p:custDataLst>
              <p:tags r:id="rId1"/>
            </p:custDataLst>
            <p:extLst>
              <p:ext uri="{D42A27DB-BD31-4B8C-83A1-F6EECF244321}">
                <p14:modId xmlns:p14="http://schemas.microsoft.com/office/powerpoint/2010/main" val="2617850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24" name="Object 23" hidden="1">
                        <a:extLst>
                          <a:ext uri="{FF2B5EF4-FFF2-40B4-BE49-F238E27FC236}">
                            <a16:creationId xmlns:a16="http://schemas.microsoft.com/office/drawing/2014/main" id="{4A3DAE83-8B0B-38CA-9F7C-165059834BA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2F0C8F4D-8558-2145-B9F3-09B689DC82C7}"/>
              </a:ext>
            </a:extLst>
          </p:cNvPr>
          <p:cNvSpPr txBox="1"/>
          <p:nvPr/>
        </p:nvSpPr>
        <p:spPr>
          <a:xfrm>
            <a:off x="500029" y="4927023"/>
            <a:ext cx="5151961" cy="461665"/>
          </a:xfrm>
          <a:prstGeom prst="rect">
            <a:avLst/>
          </a:prstGeom>
          <a:noFill/>
        </p:spPr>
        <p:txBody>
          <a:bodyPr wrap="square" rtlCol="0">
            <a:spAutoFit/>
          </a:bodyPr>
          <a:lstStyle/>
          <a:p>
            <a:r>
              <a:rPr lang="en-GB" sz="2400">
                <a:solidFill>
                  <a:schemeClr val="tx2"/>
                </a:solidFill>
                <a:latin typeface="RM First Class Solid" panose="020B0802020202020204" pitchFamily="34" charset="0"/>
              </a:rPr>
              <a:t>The full journey of the mail</a:t>
            </a:r>
          </a:p>
        </p:txBody>
      </p:sp>
      <p:pic>
        <p:nvPicPr>
          <p:cNvPr id="77" name="Picture 76">
            <a:extLst>
              <a:ext uri="{FF2B5EF4-FFF2-40B4-BE49-F238E27FC236}">
                <a16:creationId xmlns:a16="http://schemas.microsoft.com/office/drawing/2014/main" id="{F3425DAC-D566-C04A-AA65-E31C22B63DA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2590" y="5441092"/>
            <a:ext cx="11361401" cy="685561"/>
          </a:xfrm>
          <a:prstGeom prst="rect">
            <a:avLst/>
          </a:prstGeom>
          <a:noFill/>
        </p:spPr>
      </p:pic>
      <p:sp>
        <p:nvSpPr>
          <p:cNvPr id="19" name="Rectangle 18">
            <a:extLst>
              <a:ext uri="{FF2B5EF4-FFF2-40B4-BE49-F238E27FC236}">
                <a16:creationId xmlns:a16="http://schemas.microsoft.com/office/drawing/2014/main" id="{C57B2B4E-07A2-DD4F-AB72-26AD273EEEC5}"/>
              </a:ext>
            </a:extLst>
          </p:cNvPr>
          <p:cNvSpPr/>
          <p:nvPr/>
        </p:nvSpPr>
        <p:spPr>
          <a:xfrm>
            <a:off x="500029" y="1236955"/>
            <a:ext cx="3628247" cy="615944"/>
          </a:xfrm>
          <a:prstGeom prst="rect">
            <a:avLst/>
          </a:prstGeom>
          <a:solidFill>
            <a:srgbClr val="008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20" name="Title 1">
            <a:extLst>
              <a:ext uri="{FF2B5EF4-FFF2-40B4-BE49-F238E27FC236}">
                <a16:creationId xmlns:a16="http://schemas.microsoft.com/office/drawing/2014/main" id="{A8E74C3F-0558-98AD-E03F-BA58C7E5E0B6}"/>
              </a:ext>
            </a:extLst>
          </p:cNvPr>
          <p:cNvSpPr txBox="1">
            <a:spLocks/>
          </p:cNvSpPr>
          <p:nvPr/>
        </p:nvSpPr>
        <p:spPr>
          <a:xfrm>
            <a:off x="736922" y="1300553"/>
            <a:ext cx="3105242"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2400">
                <a:solidFill>
                  <a:schemeClr val="bg1"/>
                </a:solidFill>
                <a:latin typeface="RM First Class Solid" panose="020B0802020202020204" pitchFamily="34" charset="0"/>
              </a:rPr>
              <a:t>[CLIENT NAME]</a:t>
            </a:r>
          </a:p>
        </p:txBody>
      </p:sp>
      <p:graphicFrame>
        <p:nvGraphicFramePr>
          <p:cNvPr id="30" name="Table 30">
            <a:extLst>
              <a:ext uri="{FF2B5EF4-FFF2-40B4-BE49-F238E27FC236}">
                <a16:creationId xmlns:a16="http://schemas.microsoft.com/office/drawing/2014/main" id="{3905E68F-923B-1A01-75C5-461F60B9B1D8}"/>
              </a:ext>
            </a:extLst>
          </p:cNvPr>
          <p:cNvGraphicFramePr>
            <a:graphicFrameLocks noGrp="1"/>
          </p:cNvGraphicFramePr>
          <p:nvPr>
            <p:extLst>
              <p:ext uri="{D42A27DB-BD31-4B8C-83A1-F6EECF244321}">
                <p14:modId xmlns:p14="http://schemas.microsoft.com/office/powerpoint/2010/main" val="2436334503"/>
              </p:ext>
            </p:extLst>
          </p:nvPr>
        </p:nvGraphicFramePr>
        <p:xfrm>
          <a:off x="500029" y="1992443"/>
          <a:ext cx="6908000" cy="2189970"/>
        </p:xfrm>
        <a:graphic>
          <a:graphicData uri="http://schemas.openxmlformats.org/drawingml/2006/table">
            <a:tbl>
              <a:tblPr firstRow="1" bandRow="1">
                <a:tableStyleId>{00A15C55-8517-42AA-B614-E9B94910E393}</a:tableStyleId>
              </a:tblPr>
              <a:tblGrid>
                <a:gridCol w="4064000">
                  <a:extLst>
                    <a:ext uri="{9D8B030D-6E8A-4147-A177-3AD203B41FA5}">
                      <a16:colId xmlns:a16="http://schemas.microsoft.com/office/drawing/2014/main" val="1641353858"/>
                    </a:ext>
                  </a:extLst>
                </a:gridCol>
                <a:gridCol w="2844000">
                  <a:extLst>
                    <a:ext uri="{9D8B030D-6E8A-4147-A177-3AD203B41FA5}">
                      <a16:colId xmlns:a16="http://schemas.microsoft.com/office/drawing/2014/main" val="1475539731"/>
                    </a:ext>
                  </a:extLst>
                </a:gridCol>
              </a:tblGrid>
              <a:tr h="334362">
                <a:tc>
                  <a:txBody>
                    <a:bodyPr/>
                    <a:lstStyle/>
                    <a:p>
                      <a:r>
                        <a:rPr lang="en-GB" sz="1400" b="1" kern="1200">
                          <a:solidFill>
                            <a:schemeClr val="bg1"/>
                          </a:solidFill>
                          <a:latin typeface="RM First Class Solid"/>
                          <a:ea typeface="+mj-ea"/>
                          <a:cs typeface="+mj-cs"/>
                        </a:rPr>
                        <a:t>Customer carbon breakdown</a:t>
                      </a:r>
                    </a:p>
                  </a:txBody>
                  <a:tcPr/>
                </a:tc>
                <a:tc>
                  <a:txBody>
                    <a:bodyPr/>
                    <a:lstStyle/>
                    <a:p>
                      <a:r>
                        <a:rPr lang="en-GB" sz="1400" b="1" kern="1200">
                          <a:solidFill>
                            <a:schemeClr val="bg1"/>
                          </a:solidFill>
                          <a:latin typeface="RM First Class Solid"/>
                          <a:ea typeface="+mj-ea"/>
                          <a:cs typeface="+mj-cs"/>
                        </a:rPr>
                        <a:t>Carbon emissions (tCO</a:t>
                      </a:r>
                      <a:r>
                        <a:rPr lang="en-GB" sz="1400" b="1" kern="1200" baseline="-25000">
                          <a:solidFill>
                            <a:schemeClr val="bg1"/>
                          </a:solidFill>
                          <a:latin typeface="RM First Class Solid"/>
                          <a:ea typeface="+mj-ea"/>
                          <a:cs typeface="+mj-cs"/>
                        </a:rPr>
                        <a:t>2</a:t>
                      </a:r>
                      <a:r>
                        <a:rPr lang="en-GB" sz="1400" b="1" kern="1200">
                          <a:solidFill>
                            <a:schemeClr val="bg1"/>
                          </a:solidFill>
                          <a:latin typeface="RM First Class Solid"/>
                          <a:ea typeface="+mj-ea"/>
                          <a:cs typeface="+mj-cs"/>
                        </a:rPr>
                        <a:t>e):</a:t>
                      </a:r>
                    </a:p>
                  </a:txBody>
                  <a:tcPr/>
                </a:tc>
                <a:extLst>
                  <a:ext uri="{0D108BD9-81ED-4DB2-BD59-A6C34878D82A}">
                    <a16:rowId xmlns:a16="http://schemas.microsoft.com/office/drawing/2014/main" val="4154034729"/>
                  </a:ext>
                </a:extLst>
              </a:tr>
              <a:tr h="334362">
                <a:tc>
                  <a:txBody>
                    <a:bodyPr/>
                    <a:lstStyle/>
                    <a:p>
                      <a:r>
                        <a:rPr lang="en-GB" sz="1400" b="0" i="0">
                          <a:solidFill>
                            <a:srgbClr val="008A00"/>
                          </a:solidFill>
                          <a:latin typeface="Calibri" panose="020F0502020204030204" pitchFamily="34" charset="0"/>
                          <a:cs typeface="Calibri" panose="020F0502020204030204" pitchFamily="34" charset="0"/>
                        </a:rPr>
                        <a:t>Total Emissions</a:t>
                      </a:r>
                    </a:p>
                  </a:txBody>
                  <a:tcPr/>
                </a:tc>
                <a:tc>
                  <a:txBody>
                    <a:bodyPr/>
                    <a:lstStyle/>
                    <a:p>
                      <a:pPr algn="ctr"/>
                      <a:r>
                        <a:rPr lang="en-GB" sz="1400" b="0" i="0">
                          <a:solidFill>
                            <a:srgbClr val="008A00"/>
                          </a:solidFill>
                          <a:latin typeface="Calibri" panose="020F0502020204030204" pitchFamily="34" charset="0"/>
                          <a:cs typeface="Calibri" panose="020F0502020204030204" pitchFamily="34" charset="0"/>
                        </a:rPr>
                        <a:t>[xxx]</a:t>
                      </a:r>
                    </a:p>
                  </a:txBody>
                  <a:tcPr anchor="ctr"/>
                </a:tc>
                <a:extLst>
                  <a:ext uri="{0D108BD9-81ED-4DB2-BD59-A6C34878D82A}">
                    <a16:rowId xmlns:a16="http://schemas.microsoft.com/office/drawing/2014/main" val="2786714853"/>
                  </a:ext>
                </a:extLst>
              </a:tr>
              <a:tr h="334362">
                <a:tc>
                  <a:txBody>
                    <a:bodyPr/>
                    <a:lstStyle/>
                    <a:p>
                      <a:r>
                        <a:rPr lang="en-GB" sz="1400" b="0" i="0">
                          <a:latin typeface="Calibri" panose="020F0502020204030204" pitchFamily="34" charset="0"/>
                          <a:cs typeface="Calibri" panose="020F0502020204030204" pitchFamily="34" charset="0"/>
                        </a:rPr>
                        <a:t>Scope 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404044"/>
                          </a:solidFill>
                          <a:effectLst/>
                          <a:uLnTx/>
                          <a:uFillTx/>
                          <a:latin typeface="Calibri" panose="020F0502020204030204" pitchFamily="34" charset="0"/>
                          <a:cs typeface="Calibri" panose="020F0502020204030204" pitchFamily="34" charset="0"/>
                        </a:rPr>
                        <a:t>[xxx]</a:t>
                      </a:r>
                      <a:endParaRPr kumimoji="0" lang="en-GB" sz="14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endParaRPr>
                    </a:p>
                  </a:txBody>
                  <a:tcPr anchor="ctr"/>
                </a:tc>
                <a:extLst>
                  <a:ext uri="{0D108BD9-81ED-4DB2-BD59-A6C34878D82A}">
                    <a16:rowId xmlns:a16="http://schemas.microsoft.com/office/drawing/2014/main" val="2818472641"/>
                  </a:ext>
                </a:extLst>
              </a:tr>
              <a:tr h="334362">
                <a:tc>
                  <a:txBody>
                    <a:bodyPr/>
                    <a:lstStyle/>
                    <a:p>
                      <a:r>
                        <a:rPr lang="en-GB" sz="1400" b="0" i="0">
                          <a:latin typeface="Calibri" panose="020F0502020204030204" pitchFamily="34" charset="0"/>
                          <a:cs typeface="Calibri" panose="020F0502020204030204" pitchFamily="34" charset="0"/>
                        </a:rPr>
                        <a:t>Scope 2 (market-based)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404044"/>
                          </a:solidFill>
                          <a:effectLst/>
                          <a:uLnTx/>
                          <a:uFillTx/>
                          <a:latin typeface="Calibri" panose="020F0502020204030204" pitchFamily="34" charset="0"/>
                          <a:cs typeface="Calibri" panose="020F0502020204030204" pitchFamily="34" charset="0"/>
                        </a:rPr>
                        <a:t>[xxx]</a:t>
                      </a:r>
                      <a:endParaRPr kumimoji="0" lang="en-GB" sz="14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endParaRPr>
                    </a:p>
                  </a:txBody>
                  <a:tcPr anchor="ctr"/>
                </a:tc>
                <a:extLst>
                  <a:ext uri="{0D108BD9-81ED-4DB2-BD59-A6C34878D82A}">
                    <a16:rowId xmlns:a16="http://schemas.microsoft.com/office/drawing/2014/main" val="2102422335"/>
                  </a:ext>
                </a:extLst>
              </a:tr>
              <a:tr h="334362">
                <a:tc>
                  <a:txBody>
                    <a:bodyPr/>
                    <a:lstStyle/>
                    <a:p>
                      <a:r>
                        <a:rPr lang="en-GB" sz="1400" b="0" i="0">
                          <a:latin typeface="Calibri" panose="020F0502020204030204" pitchFamily="34" charset="0"/>
                          <a:cs typeface="Calibri" panose="020F0502020204030204" pitchFamily="34" charset="0"/>
                        </a:rPr>
                        <a:t>Scope 3 (market-based)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404044"/>
                          </a:solidFill>
                          <a:effectLst/>
                          <a:uLnTx/>
                          <a:uFillTx/>
                          <a:latin typeface="Calibri" panose="020F0502020204030204" pitchFamily="34" charset="0"/>
                          <a:cs typeface="Calibri" panose="020F0502020204030204" pitchFamily="34" charset="0"/>
                        </a:rPr>
                        <a:t>[xxx]</a:t>
                      </a:r>
                      <a:endParaRPr kumimoji="0" lang="en-GB" sz="14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endParaRPr>
                    </a:p>
                  </a:txBody>
                  <a:tcPr anchor="ctr"/>
                </a:tc>
                <a:extLst>
                  <a:ext uri="{0D108BD9-81ED-4DB2-BD59-A6C34878D82A}">
                    <a16:rowId xmlns:a16="http://schemas.microsoft.com/office/drawing/2014/main" val="3854635717"/>
                  </a:ext>
                </a:extLst>
              </a:tr>
              <a:tr h="494984">
                <a:tc>
                  <a:txBody>
                    <a:bodyPr/>
                    <a:lstStyle/>
                    <a:p>
                      <a:r>
                        <a:rPr lang="en-GB" sz="1400" b="0" i="0">
                          <a:latin typeface="Calibri" panose="020F0502020204030204" pitchFamily="34" charset="0"/>
                          <a:cs typeface="Calibri" panose="020F0502020204030204" pitchFamily="34" charset="0"/>
                        </a:rPr>
                        <a:t>Scope 3 Well to Tank (WTT): OPTIONAL- NOT IN TOTAL ABOVE</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404044"/>
                          </a:solidFill>
                          <a:effectLst/>
                          <a:uLnTx/>
                          <a:uFillTx/>
                          <a:latin typeface="Calibri" panose="020F0502020204030204" pitchFamily="34" charset="0"/>
                          <a:cs typeface="Calibri" panose="020F0502020204030204" pitchFamily="34" charset="0"/>
                        </a:rPr>
                        <a:t>[xxx]</a:t>
                      </a:r>
                      <a:endParaRPr kumimoji="0" lang="en-GB" sz="1400" b="0" i="0" u="none" strike="noStrike" kern="1200" cap="none" spc="0" normalizeH="0" baseline="0" noProof="0">
                        <a:ln>
                          <a:noFill/>
                        </a:ln>
                        <a:solidFill>
                          <a:srgbClr val="404044"/>
                        </a:solidFill>
                        <a:effectLst/>
                        <a:uLnTx/>
                        <a:uFillTx/>
                        <a:latin typeface="Calibri" panose="020F0502020204030204" pitchFamily="34" charset="0"/>
                        <a:ea typeface="+mn-ea"/>
                        <a:cs typeface="Calibri" panose="020F0502020204030204" pitchFamily="34" charset="0"/>
                      </a:endParaRPr>
                    </a:p>
                  </a:txBody>
                  <a:tcPr anchor="ctr">
                    <a:solidFill>
                      <a:schemeClr val="bg1">
                        <a:lumMod val="85000"/>
                      </a:schemeClr>
                    </a:solidFill>
                  </a:tcPr>
                </a:tc>
                <a:extLst>
                  <a:ext uri="{0D108BD9-81ED-4DB2-BD59-A6C34878D82A}">
                    <a16:rowId xmlns:a16="http://schemas.microsoft.com/office/drawing/2014/main" val="262859584"/>
                  </a:ext>
                </a:extLst>
              </a:tr>
            </a:tbl>
          </a:graphicData>
        </a:graphic>
      </p:graphicFrame>
      <p:sp>
        <p:nvSpPr>
          <p:cNvPr id="41" name="Rectangle 40">
            <a:extLst>
              <a:ext uri="{FF2B5EF4-FFF2-40B4-BE49-F238E27FC236}">
                <a16:creationId xmlns:a16="http://schemas.microsoft.com/office/drawing/2014/main" id="{7A033325-FAB3-23E8-6801-68CC480395F4}"/>
              </a:ext>
            </a:extLst>
          </p:cNvPr>
          <p:cNvSpPr/>
          <p:nvPr/>
        </p:nvSpPr>
        <p:spPr>
          <a:xfrm>
            <a:off x="8047682" y="1972329"/>
            <a:ext cx="3720090" cy="541140"/>
          </a:xfrm>
          <a:prstGeom prst="rect">
            <a:avLst/>
          </a:prstGeom>
          <a:solidFill>
            <a:srgbClr val="008A00"/>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42" name="Title 1">
            <a:extLst>
              <a:ext uri="{FF2B5EF4-FFF2-40B4-BE49-F238E27FC236}">
                <a16:creationId xmlns:a16="http://schemas.microsoft.com/office/drawing/2014/main" id="{E62D7A87-0D30-9D51-A7D1-F0A15C4BB74E}"/>
              </a:ext>
            </a:extLst>
          </p:cNvPr>
          <p:cNvSpPr txBox="1">
            <a:spLocks/>
          </p:cNvSpPr>
          <p:nvPr/>
        </p:nvSpPr>
        <p:spPr>
          <a:xfrm>
            <a:off x="8103973" y="2012867"/>
            <a:ext cx="3663800"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pPr algn="ctr"/>
            <a:r>
              <a:rPr lang="en-GB" sz="2000">
                <a:solidFill>
                  <a:schemeClr val="bg1"/>
                </a:solidFill>
                <a:latin typeface="RM First Class Solid" panose="020B0802020202020204" pitchFamily="34" charset="0"/>
              </a:rPr>
              <a:t>Carbon per parcel (gCO2e):</a:t>
            </a:r>
          </a:p>
        </p:txBody>
      </p:sp>
      <p:sp>
        <p:nvSpPr>
          <p:cNvPr id="43" name="TextBox 42">
            <a:extLst>
              <a:ext uri="{FF2B5EF4-FFF2-40B4-BE49-F238E27FC236}">
                <a16:creationId xmlns:a16="http://schemas.microsoft.com/office/drawing/2014/main" id="{4673ED37-E2CC-55CA-1F76-2A03071CE443}"/>
              </a:ext>
            </a:extLst>
          </p:cNvPr>
          <p:cNvSpPr txBox="1"/>
          <p:nvPr/>
        </p:nvSpPr>
        <p:spPr>
          <a:xfrm>
            <a:off x="9066706" y="2587531"/>
            <a:ext cx="1655382" cy="1048334"/>
          </a:xfrm>
          <a:prstGeom prst="rect">
            <a:avLst/>
          </a:prstGeom>
        </p:spPr>
        <p:txBody>
          <a:bodyPr vert="horz" wrap="square" lIns="0" tIns="0" rIns="0" bIns="0" rtlCol="0" anchor="t" anchorCtr="0">
            <a:normAutofit/>
          </a:bodyPr>
          <a:lstStyle/>
          <a:p>
            <a:pPr algn="ctr"/>
            <a:r>
              <a:rPr lang="en-GB" sz="5400">
                <a:solidFill>
                  <a:srgbClr val="008A00"/>
                </a:solidFill>
                <a:latin typeface="RM First Class Solid" panose="020B0802020202020204" pitchFamily="34" charset="0"/>
                <a:ea typeface="+mj-ea"/>
                <a:cs typeface="+mj-cs"/>
              </a:rPr>
              <a:t>165</a:t>
            </a:r>
            <a:endParaRPr lang="en-GB" sz="5400">
              <a:latin typeface="RM First Class Solid" panose="020B0802020202020204" pitchFamily="34" charset="0"/>
            </a:endParaRPr>
          </a:p>
        </p:txBody>
      </p:sp>
      <p:sp>
        <p:nvSpPr>
          <p:cNvPr id="51" name="Rectangle 50">
            <a:extLst>
              <a:ext uri="{FF2B5EF4-FFF2-40B4-BE49-F238E27FC236}">
                <a16:creationId xmlns:a16="http://schemas.microsoft.com/office/drawing/2014/main" id="{038E1159-B9E5-1936-B569-0B9AB6C7EA85}"/>
              </a:ext>
            </a:extLst>
          </p:cNvPr>
          <p:cNvSpPr/>
          <p:nvPr/>
        </p:nvSpPr>
        <p:spPr>
          <a:xfrm>
            <a:off x="4232333" y="1244170"/>
            <a:ext cx="3175696" cy="603095"/>
          </a:xfrm>
          <a:prstGeom prst="rect">
            <a:avLst/>
          </a:prstGeom>
          <a:solidFill>
            <a:srgbClr val="008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52" name="Title 1">
            <a:extLst>
              <a:ext uri="{FF2B5EF4-FFF2-40B4-BE49-F238E27FC236}">
                <a16:creationId xmlns:a16="http://schemas.microsoft.com/office/drawing/2014/main" id="{89E7003E-97B4-4338-3B1A-7808757609ED}"/>
              </a:ext>
            </a:extLst>
          </p:cNvPr>
          <p:cNvSpPr txBox="1">
            <a:spLocks/>
          </p:cNvSpPr>
          <p:nvPr/>
        </p:nvSpPr>
        <p:spPr>
          <a:xfrm>
            <a:off x="4462359" y="1394917"/>
            <a:ext cx="3083394" cy="336173"/>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1800">
                <a:solidFill>
                  <a:schemeClr val="bg1"/>
                </a:solidFill>
                <a:latin typeface="RM First Class Solid" panose="020B0802020202020204" pitchFamily="34" charset="0"/>
              </a:rPr>
              <a:t>Financial year:  2024-25</a:t>
            </a:r>
          </a:p>
        </p:txBody>
      </p:sp>
      <p:sp>
        <p:nvSpPr>
          <p:cNvPr id="65" name="Rectangle 64">
            <a:extLst>
              <a:ext uri="{FF2B5EF4-FFF2-40B4-BE49-F238E27FC236}">
                <a16:creationId xmlns:a16="http://schemas.microsoft.com/office/drawing/2014/main" id="{6BA94240-294B-5995-C01B-94FBF9AB1189}"/>
              </a:ext>
            </a:extLst>
          </p:cNvPr>
          <p:cNvSpPr/>
          <p:nvPr/>
        </p:nvSpPr>
        <p:spPr>
          <a:xfrm>
            <a:off x="8034352" y="619380"/>
            <a:ext cx="3720090" cy="541140"/>
          </a:xfrm>
          <a:prstGeom prst="rect">
            <a:avLst/>
          </a:prstGeom>
          <a:solidFill>
            <a:srgbClr val="008A00"/>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66" name="Title 1">
            <a:extLst>
              <a:ext uri="{FF2B5EF4-FFF2-40B4-BE49-F238E27FC236}">
                <a16:creationId xmlns:a16="http://schemas.microsoft.com/office/drawing/2014/main" id="{A067CD4C-6691-7F6C-7245-11C8BEF10E86}"/>
              </a:ext>
            </a:extLst>
          </p:cNvPr>
          <p:cNvSpPr txBox="1">
            <a:spLocks/>
          </p:cNvSpPr>
          <p:nvPr/>
        </p:nvSpPr>
        <p:spPr>
          <a:xfrm>
            <a:off x="8054111" y="763911"/>
            <a:ext cx="3702510" cy="336173"/>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pPr algn="ctr"/>
            <a:r>
              <a:rPr lang="en-GB" sz="2000">
                <a:solidFill>
                  <a:schemeClr val="bg1"/>
                </a:solidFill>
                <a:latin typeface="RM First Class Solid" panose="020B0802020202020204" pitchFamily="34" charset="0"/>
              </a:rPr>
              <a:t>Parcel and letter Volumes</a:t>
            </a:r>
          </a:p>
        </p:txBody>
      </p:sp>
      <p:sp>
        <p:nvSpPr>
          <p:cNvPr id="67" name="TextBox 66">
            <a:extLst>
              <a:ext uri="{FF2B5EF4-FFF2-40B4-BE49-F238E27FC236}">
                <a16:creationId xmlns:a16="http://schemas.microsoft.com/office/drawing/2014/main" id="{B01BED1A-129E-3371-898E-F36E00382A09}"/>
              </a:ext>
            </a:extLst>
          </p:cNvPr>
          <p:cNvSpPr txBox="1"/>
          <p:nvPr/>
        </p:nvSpPr>
        <p:spPr>
          <a:xfrm>
            <a:off x="8772146" y="1223064"/>
            <a:ext cx="2244502" cy="483260"/>
          </a:xfrm>
          <a:prstGeom prst="rect">
            <a:avLst/>
          </a:prstGeom>
        </p:spPr>
        <p:txBody>
          <a:bodyPr vert="horz" wrap="square" lIns="0" tIns="0" rIns="0" bIns="0" rtlCol="0" anchor="ctr" anchorCtr="0">
            <a:noAutofit/>
          </a:bodyPr>
          <a:lstStyle/>
          <a:p>
            <a:r>
              <a:rPr lang="en-GB" sz="1600">
                <a:solidFill>
                  <a:srgbClr val="008A00"/>
                </a:solidFill>
                <a:latin typeface="RM First Class Solid"/>
              </a:rPr>
              <a:t>P: [Volume of Parcels]</a:t>
            </a:r>
          </a:p>
          <a:p>
            <a:r>
              <a:rPr lang="en-GB" sz="1600">
                <a:solidFill>
                  <a:srgbClr val="008A00"/>
                </a:solidFill>
                <a:latin typeface="RM First Class Solid"/>
              </a:rPr>
              <a:t>L: [Volume of </a:t>
            </a:r>
            <a:r>
              <a:rPr lang="en-GB" sz="1600">
                <a:solidFill>
                  <a:srgbClr val="008A00"/>
                </a:solidFill>
                <a:latin typeface="RM First Class Solid"/>
                <a:ea typeface="+mj-ea"/>
                <a:cs typeface="+mj-cs"/>
              </a:rPr>
              <a:t>Letters</a:t>
            </a:r>
            <a:r>
              <a:rPr lang="en-GB" sz="1600">
                <a:solidFill>
                  <a:srgbClr val="008A00"/>
                </a:solidFill>
                <a:latin typeface="RM First Class Solid"/>
              </a:rPr>
              <a:t>]</a:t>
            </a:r>
          </a:p>
        </p:txBody>
      </p:sp>
      <p:sp>
        <p:nvSpPr>
          <p:cNvPr id="21" name="Rectangle 20">
            <a:extLst>
              <a:ext uri="{FF2B5EF4-FFF2-40B4-BE49-F238E27FC236}">
                <a16:creationId xmlns:a16="http://schemas.microsoft.com/office/drawing/2014/main" id="{6B1B44CF-F525-CC9D-807B-926E4283C30A}"/>
              </a:ext>
            </a:extLst>
          </p:cNvPr>
          <p:cNvSpPr/>
          <p:nvPr/>
        </p:nvSpPr>
        <p:spPr>
          <a:xfrm>
            <a:off x="8047682" y="3581810"/>
            <a:ext cx="3706760" cy="546712"/>
          </a:xfrm>
          <a:prstGeom prst="rect">
            <a:avLst/>
          </a:prstGeom>
          <a:solidFill>
            <a:srgbClr val="008A00"/>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22" name="Title 1">
            <a:extLst>
              <a:ext uri="{FF2B5EF4-FFF2-40B4-BE49-F238E27FC236}">
                <a16:creationId xmlns:a16="http://schemas.microsoft.com/office/drawing/2014/main" id="{72406817-64C6-D9EF-77B7-7ECB6816FE29}"/>
              </a:ext>
            </a:extLst>
          </p:cNvPr>
          <p:cNvSpPr txBox="1">
            <a:spLocks/>
          </p:cNvSpPr>
          <p:nvPr/>
        </p:nvSpPr>
        <p:spPr>
          <a:xfrm>
            <a:off x="8130633" y="3635701"/>
            <a:ext cx="3623810"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pPr algn="ctr"/>
            <a:r>
              <a:rPr lang="en-GB" sz="2000">
                <a:solidFill>
                  <a:schemeClr val="bg1"/>
                </a:solidFill>
                <a:latin typeface="RM First Class Solid" panose="020B0802020202020204" pitchFamily="34" charset="0"/>
              </a:rPr>
              <a:t>Carbon per letter (gCO</a:t>
            </a:r>
            <a:r>
              <a:rPr lang="en-GB" sz="2000" baseline="-25000">
                <a:solidFill>
                  <a:schemeClr val="bg1"/>
                </a:solidFill>
                <a:latin typeface="RM First Class Solid" panose="020B0802020202020204" pitchFamily="34" charset="0"/>
              </a:rPr>
              <a:t>2</a:t>
            </a:r>
            <a:r>
              <a:rPr lang="en-GB" sz="2000">
                <a:solidFill>
                  <a:schemeClr val="bg1"/>
                </a:solidFill>
                <a:latin typeface="RM First Class Solid" panose="020B0802020202020204" pitchFamily="34" charset="0"/>
              </a:rPr>
              <a:t>e):</a:t>
            </a:r>
          </a:p>
        </p:txBody>
      </p:sp>
      <p:sp>
        <p:nvSpPr>
          <p:cNvPr id="23" name="TextBox 22">
            <a:extLst>
              <a:ext uri="{FF2B5EF4-FFF2-40B4-BE49-F238E27FC236}">
                <a16:creationId xmlns:a16="http://schemas.microsoft.com/office/drawing/2014/main" id="{887CA011-8192-5F0E-4711-925ADE0A5C84}"/>
              </a:ext>
            </a:extLst>
          </p:cNvPr>
          <p:cNvSpPr txBox="1"/>
          <p:nvPr/>
        </p:nvSpPr>
        <p:spPr>
          <a:xfrm>
            <a:off x="9066706" y="4169630"/>
            <a:ext cx="1655382" cy="1048334"/>
          </a:xfrm>
          <a:prstGeom prst="rect">
            <a:avLst/>
          </a:prstGeom>
        </p:spPr>
        <p:txBody>
          <a:bodyPr vert="horz" wrap="square" lIns="0" tIns="0" rIns="0" bIns="0" rtlCol="0" anchor="t" anchorCtr="0">
            <a:normAutofit/>
          </a:bodyPr>
          <a:lstStyle/>
          <a:p>
            <a:pPr algn="ctr"/>
            <a:r>
              <a:rPr lang="en-GB" sz="5400">
                <a:solidFill>
                  <a:srgbClr val="008A00"/>
                </a:solidFill>
                <a:latin typeface="RM First Class Solid" panose="020B0802020202020204" pitchFamily="34" charset="0"/>
                <a:ea typeface="+mj-ea"/>
                <a:cs typeface="+mj-cs"/>
              </a:rPr>
              <a:t>24</a:t>
            </a:r>
            <a:endParaRPr lang="en-GB" sz="5400">
              <a:latin typeface="RM First Class Solid" panose="020B0802020202020204" pitchFamily="34" charset="0"/>
            </a:endParaRPr>
          </a:p>
        </p:txBody>
      </p:sp>
      <p:sp>
        <p:nvSpPr>
          <p:cNvPr id="2" name="Title 1">
            <a:extLst>
              <a:ext uri="{FF2B5EF4-FFF2-40B4-BE49-F238E27FC236}">
                <a16:creationId xmlns:a16="http://schemas.microsoft.com/office/drawing/2014/main" id="{AF00F7AE-7188-18E3-656A-66FF34000116}"/>
              </a:ext>
            </a:extLst>
          </p:cNvPr>
          <p:cNvSpPr txBox="1">
            <a:spLocks/>
          </p:cNvSpPr>
          <p:nvPr/>
        </p:nvSpPr>
        <p:spPr>
          <a:xfrm>
            <a:off x="452590" y="297083"/>
            <a:ext cx="4875104" cy="441549"/>
          </a:xfrm>
          <a:prstGeom prst="rect">
            <a:avLst/>
          </a:prstGeom>
        </p:spPr>
        <p:txBody>
          <a:bodyPr vert="horz"/>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b="1" dirty="0">
                <a:latin typeface="RM First Class Solid" pitchFamily="82" charset="0"/>
              </a:rPr>
              <a:t>Customer carbon report</a:t>
            </a:r>
          </a:p>
        </p:txBody>
      </p:sp>
      <p:pic>
        <p:nvPicPr>
          <p:cNvPr id="4" name="Picture 3">
            <a:extLst>
              <a:ext uri="{FF2B5EF4-FFF2-40B4-BE49-F238E27FC236}">
                <a16:creationId xmlns:a16="http://schemas.microsoft.com/office/drawing/2014/main" id="{595093EE-FB32-3C1D-3DCE-8C8CFD8ED52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6294347"/>
            <a:ext cx="12192000" cy="928913"/>
          </a:xfrm>
          <a:prstGeom prst="rect">
            <a:avLst/>
          </a:prstGeom>
        </p:spPr>
      </p:pic>
    </p:spTree>
    <p:extLst>
      <p:ext uri="{BB962C8B-B14F-4D97-AF65-F5344CB8AC3E}">
        <p14:creationId xmlns:p14="http://schemas.microsoft.com/office/powerpoint/2010/main" val="831365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4DCE55F3-664E-D3B1-B6E2-E600E741DBA0}"/>
              </a:ext>
            </a:extLst>
          </p:cNvPr>
          <p:cNvGraphicFramePr>
            <a:graphicFrameLocks noChangeAspect="1"/>
          </p:cNvGraphicFramePr>
          <p:nvPr>
            <p:custDataLst>
              <p:tags r:id="rId1"/>
            </p:custDataLst>
            <p:extLst>
              <p:ext uri="{D42A27DB-BD31-4B8C-83A1-F6EECF244321}">
                <p14:modId xmlns:p14="http://schemas.microsoft.com/office/powerpoint/2010/main" val="24713851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6" name="Object 5" hidden="1">
                        <a:extLst>
                          <a:ext uri="{FF2B5EF4-FFF2-40B4-BE49-F238E27FC236}">
                            <a16:creationId xmlns:a16="http://schemas.microsoft.com/office/drawing/2014/main" id="{4DCE55F3-664E-D3B1-B6E2-E600E741DBA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D465C42-0974-DB3B-C9FE-4AC1F127A3C7}"/>
              </a:ext>
            </a:extLst>
          </p:cNvPr>
          <p:cNvSpPr>
            <a:spLocks noGrp="1"/>
          </p:cNvSpPr>
          <p:nvPr>
            <p:ph type="title"/>
          </p:nvPr>
        </p:nvSpPr>
        <p:spPr>
          <a:xfrm>
            <a:off x="556684" y="525918"/>
            <a:ext cx="11076517" cy="406774"/>
          </a:xfrm>
        </p:spPr>
        <p:txBody>
          <a:bodyPr vert="horz"/>
          <a:lstStyle/>
          <a:p>
            <a:r>
              <a:rPr lang="en-US" b="1">
                <a:latin typeface="RM First Class Solid" pitchFamily="82" charset="0"/>
              </a:rPr>
              <a:t>[Client name] Historical carbon report </a:t>
            </a:r>
            <a:endParaRPr lang="en-GB" b="1">
              <a:latin typeface="RM First Class Solid" pitchFamily="82" charset="0"/>
            </a:endParaRPr>
          </a:p>
        </p:txBody>
      </p:sp>
      <p:graphicFrame>
        <p:nvGraphicFramePr>
          <p:cNvPr id="11" name="Table 11">
            <a:extLst>
              <a:ext uri="{FF2B5EF4-FFF2-40B4-BE49-F238E27FC236}">
                <a16:creationId xmlns:a16="http://schemas.microsoft.com/office/drawing/2014/main" id="{F719A5B3-AE6F-E864-83EB-1B77E8799204}"/>
              </a:ext>
            </a:extLst>
          </p:cNvPr>
          <p:cNvGraphicFramePr>
            <a:graphicFrameLocks noGrp="1"/>
          </p:cNvGraphicFramePr>
          <p:nvPr>
            <p:extLst>
              <p:ext uri="{D42A27DB-BD31-4B8C-83A1-F6EECF244321}">
                <p14:modId xmlns:p14="http://schemas.microsoft.com/office/powerpoint/2010/main" val="3458119558"/>
              </p:ext>
            </p:extLst>
          </p:nvPr>
        </p:nvGraphicFramePr>
        <p:xfrm>
          <a:off x="556684" y="1051503"/>
          <a:ext cx="10440002" cy="1925874"/>
        </p:xfrm>
        <a:graphic>
          <a:graphicData uri="http://schemas.openxmlformats.org/drawingml/2006/table">
            <a:tbl>
              <a:tblPr firstRow="1" bandRow="1">
                <a:tableStyleId>{00A15C55-8517-42AA-B614-E9B94910E393}</a:tableStyleId>
              </a:tblPr>
              <a:tblGrid>
                <a:gridCol w="4112727">
                  <a:extLst>
                    <a:ext uri="{9D8B030D-6E8A-4147-A177-3AD203B41FA5}">
                      <a16:colId xmlns:a16="http://schemas.microsoft.com/office/drawing/2014/main" val="3185557922"/>
                    </a:ext>
                  </a:extLst>
                </a:gridCol>
                <a:gridCol w="1265455">
                  <a:extLst>
                    <a:ext uri="{9D8B030D-6E8A-4147-A177-3AD203B41FA5}">
                      <a16:colId xmlns:a16="http://schemas.microsoft.com/office/drawing/2014/main" val="440225836"/>
                    </a:ext>
                  </a:extLst>
                </a:gridCol>
                <a:gridCol w="1265455">
                  <a:extLst>
                    <a:ext uri="{9D8B030D-6E8A-4147-A177-3AD203B41FA5}">
                      <a16:colId xmlns:a16="http://schemas.microsoft.com/office/drawing/2014/main" val="373416143"/>
                    </a:ext>
                  </a:extLst>
                </a:gridCol>
                <a:gridCol w="1265455">
                  <a:extLst>
                    <a:ext uri="{9D8B030D-6E8A-4147-A177-3AD203B41FA5}">
                      <a16:colId xmlns:a16="http://schemas.microsoft.com/office/drawing/2014/main" val="2934326043"/>
                    </a:ext>
                  </a:extLst>
                </a:gridCol>
                <a:gridCol w="1265455">
                  <a:extLst>
                    <a:ext uri="{9D8B030D-6E8A-4147-A177-3AD203B41FA5}">
                      <a16:colId xmlns:a16="http://schemas.microsoft.com/office/drawing/2014/main" val="888750661"/>
                    </a:ext>
                  </a:extLst>
                </a:gridCol>
                <a:gridCol w="1265455">
                  <a:extLst>
                    <a:ext uri="{9D8B030D-6E8A-4147-A177-3AD203B41FA5}">
                      <a16:colId xmlns:a16="http://schemas.microsoft.com/office/drawing/2014/main" val="3614614056"/>
                    </a:ext>
                  </a:extLst>
                </a:gridCol>
              </a:tblGrid>
              <a:tr h="349537">
                <a:tc>
                  <a:txBody>
                    <a:bodyPr/>
                    <a:lstStyle/>
                    <a:p>
                      <a:pPr algn="l"/>
                      <a:r>
                        <a:rPr lang="en-GB" sz="1400">
                          <a:latin typeface="RM First Class Solid" panose="020B0802020202020204" pitchFamily="34" charset="0"/>
                        </a:rPr>
                        <a:t>Carbon emissions (tCO</a:t>
                      </a:r>
                      <a:r>
                        <a:rPr lang="en-GB" sz="1400" baseline="-25000">
                          <a:latin typeface="RM First Class Solid" panose="020B0802020202020204" pitchFamily="34" charset="0"/>
                        </a:rPr>
                        <a:t>2</a:t>
                      </a:r>
                      <a:r>
                        <a:rPr lang="en-GB" sz="1400">
                          <a:latin typeface="RM First Class Solid" panose="020B0802020202020204" pitchFamily="34" charset="0"/>
                        </a:rPr>
                        <a:t>e)</a:t>
                      </a:r>
                    </a:p>
                  </a:txBody>
                  <a:tcPr anchor="ctr"/>
                </a:tc>
                <a:tc>
                  <a:txBody>
                    <a:bodyPr/>
                    <a:lstStyle/>
                    <a:p>
                      <a:pPr algn="ctr"/>
                      <a:r>
                        <a:rPr lang="en-GB" sz="1400">
                          <a:latin typeface="RM First Class Solid" panose="020B0802020202020204" pitchFamily="34" charset="0"/>
                        </a:rPr>
                        <a:t>2024-25</a:t>
                      </a:r>
                    </a:p>
                  </a:txBody>
                  <a:tcPr anchor="ctr"/>
                </a:tc>
                <a:tc>
                  <a:txBody>
                    <a:bodyPr/>
                    <a:lstStyle/>
                    <a:p>
                      <a:pPr algn="ctr"/>
                      <a:r>
                        <a:rPr lang="en-GB" sz="1400">
                          <a:latin typeface="RM First Class Solid" panose="020B0802020202020204" pitchFamily="34" charset="0"/>
                        </a:rPr>
                        <a:t>2023-24</a:t>
                      </a:r>
                    </a:p>
                  </a:txBody>
                  <a:tcPr anchor="ctr"/>
                </a:tc>
                <a:tc>
                  <a:txBody>
                    <a:bodyPr/>
                    <a:lstStyle/>
                    <a:p>
                      <a:pPr algn="ctr"/>
                      <a:r>
                        <a:rPr lang="en-GB" sz="1400">
                          <a:latin typeface="RM First Class Solid" panose="020B0802020202020204" pitchFamily="34" charset="0"/>
                        </a:rPr>
                        <a:t>2022-23</a:t>
                      </a:r>
                    </a:p>
                  </a:txBody>
                  <a:tcPr anchor="ctr"/>
                </a:tc>
                <a:tc>
                  <a:txBody>
                    <a:bodyPr/>
                    <a:lstStyle/>
                    <a:p>
                      <a:pPr algn="ctr"/>
                      <a:r>
                        <a:rPr lang="en-GB" sz="1400">
                          <a:latin typeface="RM First Class Solid" panose="020B0802020202020204" pitchFamily="34" charset="0"/>
                        </a:rPr>
                        <a:t>2021-22</a:t>
                      </a:r>
                    </a:p>
                  </a:txBody>
                  <a:tcPr anchor="ctr"/>
                </a:tc>
                <a:tc>
                  <a:txBody>
                    <a:bodyPr/>
                    <a:lstStyle/>
                    <a:p>
                      <a:pPr algn="ctr"/>
                      <a:r>
                        <a:rPr lang="en-GB" sz="1400">
                          <a:latin typeface="RM First Class Solid" panose="020B0802020202020204" pitchFamily="34" charset="0"/>
                        </a:rPr>
                        <a:t>2020-21</a:t>
                      </a:r>
                    </a:p>
                  </a:txBody>
                  <a:tcPr anchor="ctr"/>
                </a:tc>
                <a:extLst>
                  <a:ext uri="{0D108BD9-81ED-4DB2-BD59-A6C34878D82A}">
                    <a16:rowId xmlns:a16="http://schemas.microsoft.com/office/drawing/2014/main" val="2222978635"/>
                  </a:ext>
                </a:extLst>
              </a:tr>
              <a:tr h="343478">
                <a:tc>
                  <a:txBody>
                    <a:bodyPr/>
                    <a:lstStyle/>
                    <a:p>
                      <a:r>
                        <a:rPr lang="en-GB" sz="1400" b="0" i="0">
                          <a:latin typeface="Calibri" panose="020F0502020204030204" pitchFamily="34" charset="0"/>
                          <a:cs typeface="Calibri" panose="020F0502020204030204" pitchFamily="34" charset="0"/>
                        </a:rPr>
                        <a:t>Total emissions</a:t>
                      </a:r>
                    </a:p>
                  </a:txBody>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034961025"/>
                  </a:ext>
                </a:extLst>
              </a:tr>
              <a:tr h="297587">
                <a:tc>
                  <a:txBody>
                    <a:bodyPr/>
                    <a:lstStyle/>
                    <a:p>
                      <a:r>
                        <a:rPr lang="en-GB" sz="1400" b="0" i="0">
                          <a:latin typeface="Calibri" panose="020F0502020204030204" pitchFamily="34" charset="0"/>
                          <a:cs typeface="Calibri" panose="020F0502020204030204" pitchFamily="34" charset="0"/>
                        </a:rPr>
                        <a:t>Scope 1</a:t>
                      </a:r>
                    </a:p>
                  </a:txBody>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327975518"/>
                  </a:ext>
                </a:extLst>
              </a:tr>
              <a:tr h="297587">
                <a:tc>
                  <a:txBody>
                    <a:bodyPr/>
                    <a:lstStyle/>
                    <a:p>
                      <a:r>
                        <a:rPr lang="en-GB" sz="1400" b="0" i="0">
                          <a:latin typeface="Calibri" panose="020F0502020204030204" pitchFamily="34" charset="0"/>
                          <a:cs typeface="Calibri" panose="020F0502020204030204" pitchFamily="34" charset="0"/>
                        </a:rPr>
                        <a:t>Scope 2 (market-based)</a:t>
                      </a:r>
                    </a:p>
                  </a:txBody>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005950285"/>
                  </a:ext>
                </a:extLst>
              </a:tr>
              <a:tr h="297587">
                <a:tc>
                  <a:txBody>
                    <a:bodyPr/>
                    <a:lstStyle/>
                    <a:p>
                      <a:r>
                        <a:rPr lang="en-GB" sz="1400" b="0" i="0">
                          <a:latin typeface="Calibri" panose="020F0502020204030204" pitchFamily="34" charset="0"/>
                          <a:cs typeface="Calibri" panose="020F0502020204030204" pitchFamily="34" charset="0"/>
                        </a:rPr>
                        <a:t>Scope 3 (market-based)</a:t>
                      </a:r>
                    </a:p>
                  </a:txBody>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140645163"/>
                  </a:ext>
                </a:extLst>
              </a:tr>
              <a:tr h="318459">
                <a:tc>
                  <a:txBody>
                    <a:bodyPr/>
                    <a:lstStyle/>
                    <a:p>
                      <a:r>
                        <a:rPr lang="en-GB" sz="1400" b="0" i="0">
                          <a:latin typeface="Calibri" panose="020F0502020204030204" pitchFamily="34" charset="0"/>
                          <a:cs typeface="Calibri" panose="020F0502020204030204" pitchFamily="34" charset="0"/>
                        </a:rPr>
                        <a:t>Scope 3 (Well to Tank) OPTIONAL NOT IN TOTAL</a:t>
                      </a:r>
                    </a:p>
                  </a:txBody>
                  <a:tcPr>
                    <a:solidFill>
                      <a:srgbClr val="CBDACB"/>
                    </a:solidFill>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solidFill>
                      <a:srgbClr val="CBDACB"/>
                    </a:solidFill>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solidFill>
                      <a:srgbClr val="CBDACB"/>
                    </a:solidFill>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solidFill>
                      <a:srgbClr val="CBDACB"/>
                    </a:solidFill>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solidFill>
                      <a:srgbClr val="CBDACB"/>
                    </a:solidFill>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solidFill>
                      <a:srgbClr val="CBDACB"/>
                    </a:solidFill>
                  </a:tcPr>
                </a:tc>
                <a:extLst>
                  <a:ext uri="{0D108BD9-81ED-4DB2-BD59-A6C34878D82A}">
                    <a16:rowId xmlns:a16="http://schemas.microsoft.com/office/drawing/2014/main" val="3196062618"/>
                  </a:ext>
                </a:extLst>
              </a:tr>
            </a:tbl>
          </a:graphicData>
        </a:graphic>
      </p:graphicFrame>
      <p:graphicFrame>
        <p:nvGraphicFramePr>
          <p:cNvPr id="12" name="Table 11">
            <a:extLst>
              <a:ext uri="{FF2B5EF4-FFF2-40B4-BE49-F238E27FC236}">
                <a16:creationId xmlns:a16="http://schemas.microsoft.com/office/drawing/2014/main" id="{1881AF11-AD38-3D60-2EFF-5730FEFA1F37}"/>
              </a:ext>
            </a:extLst>
          </p:cNvPr>
          <p:cNvGraphicFramePr>
            <a:graphicFrameLocks noGrp="1"/>
          </p:cNvGraphicFramePr>
          <p:nvPr>
            <p:extLst>
              <p:ext uri="{D42A27DB-BD31-4B8C-83A1-F6EECF244321}">
                <p14:modId xmlns:p14="http://schemas.microsoft.com/office/powerpoint/2010/main" val="4240796904"/>
              </p:ext>
            </p:extLst>
          </p:nvPr>
        </p:nvGraphicFramePr>
        <p:xfrm>
          <a:off x="556684" y="3107339"/>
          <a:ext cx="10440002" cy="1010879"/>
        </p:xfrm>
        <a:graphic>
          <a:graphicData uri="http://schemas.openxmlformats.org/drawingml/2006/table">
            <a:tbl>
              <a:tblPr firstRow="1" bandRow="1">
                <a:tableStyleId>{21E4AEA4-8DFA-4A89-87EB-49C32662AFE0}</a:tableStyleId>
              </a:tblPr>
              <a:tblGrid>
                <a:gridCol w="4112727">
                  <a:extLst>
                    <a:ext uri="{9D8B030D-6E8A-4147-A177-3AD203B41FA5}">
                      <a16:colId xmlns:a16="http://schemas.microsoft.com/office/drawing/2014/main" val="2409208094"/>
                    </a:ext>
                  </a:extLst>
                </a:gridCol>
                <a:gridCol w="1265455">
                  <a:extLst>
                    <a:ext uri="{9D8B030D-6E8A-4147-A177-3AD203B41FA5}">
                      <a16:colId xmlns:a16="http://schemas.microsoft.com/office/drawing/2014/main" val="1740799361"/>
                    </a:ext>
                  </a:extLst>
                </a:gridCol>
                <a:gridCol w="1265455">
                  <a:extLst>
                    <a:ext uri="{9D8B030D-6E8A-4147-A177-3AD203B41FA5}">
                      <a16:colId xmlns:a16="http://schemas.microsoft.com/office/drawing/2014/main" val="1189566104"/>
                    </a:ext>
                  </a:extLst>
                </a:gridCol>
                <a:gridCol w="1265455">
                  <a:extLst>
                    <a:ext uri="{9D8B030D-6E8A-4147-A177-3AD203B41FA5}">
                      <a16:colId xmlns:a16="http://schemas.microsoft.com/office/drawing/2014/main" val="3613604946"/>
                    </a:ext>
                  </a:extLst>
                </a:gridCol>
                <a:gridCol w="1265455">
                  <a:extLst>
                    <a:ext uri="{9D8B030D-6E8A-4147-A177-3AD203B41FA5}">
                      <a16:colId xmlns:a16="http://schemas.microsoft.com/office/drawing/2014/main" val="1647929104"/>
                    </a:ext>
                  </a:extLst>
                </a:gridCol>
                <a:gridCol w="1265455">
                  <a:extLst>
                    <a:ext uri="{9D8B030D-6E8A-4147-A177-3AD203B41FA5}">
                      <a16:colId xmlns:a16="http://schemas.microsoft.com/office/drawing/2014/main" val="3908607975"/>
                    </a:ext>
                  </a:extLst>
                </a:gridCol>
              </a:tblGrid>
              <a:tr h="341379">
                <a:tc>
                  <a:txBody>
                    <a:bodyPr/>
                    <a:lstStyle/>
                    <a:p>
                      <a:pPr algn="ctr"/>
                      <a:r>
                        <a:rPr lang="en-GB" sz="1400">
                          <a:latin typeface="RM First Class Solid" panose="020B0802020202020204" pitchFamily="34" charset="0"/>
                        </a:rPr>
                        <a:t>Carbon per Item (gCO</a:t>
                      </a:r>
                      <a:r>
                        <a:rPr lang="en-GB" sz="1400" baseline="-25000">
                          <a:latin typeface="RM First Class Solid" panose="020B0802020202020204" pitchFamily="34" charset="0"/>
                        </a:rPr>
                        <a:t>2</a:t>
                      </a:r>
                      <a:r>
                        <a:rPr lang="en-GB" sz="1400">
                          <a:latin typeface="RM First Class Solid" panose="020B0802020202020204" pitchFamily="34" charset="0"/>
                        </a:rPr>
                        <a: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a:latin typeface="RM First Class Solid" panose="020B0802020202020204" pitchFamily="34" charset="0"/>
                        </a:rPr>
                        <a:t>2024-25</a:t>
                      </a:r>
                    </a:p>
                  </a:txBody>
                  <a:tcPr anchor="ctr"/>
                </a:tc>
                <a:tc>
                  <a:txBody>
                    <a:bodyPr/>
                    <a:lstStyle/>
                    <a:p>
                      <a:pPr algn="ctr"/>
                      <a:r>
                        <a:rPr lang="en-GB" sz="1400">
                          <a:latin typeface="RM First Class Solid" panose="020B0802020202020204" pitchFamily="34" charset="0"/>
                        </a:rPr>
                        <a:t>2023-24</a:t>
                      </a:r>
                    </a:p>
                  </a:txBody>
                  <a:tcPr anchor="ctr"/>
                </a:tc>
                <a:tc>
                  <a:txBody>
                    <a:bodyPr/>
                    <a:lstStyle/>
                    <a:p>
                      <a:pPr algn="ctr"/>
                      <a:r>
                        <a:rPr lang="en-GB" sz="1400">
                          <a:latin typeface="RM First Class Solid" panose="020B0802020202020204" pitchFamily="34" charset="0"/>
                        </a:rPr>
                        <a:t>2022-23</a:t>
                      </a:r>
                    </a:p>
                  </a:txBody>
                  <a:tcPr anchor="ctr"/>
                </a:tc>
                <a:tc>
                  <a:txBody>
                    <a:bodyPr/>
                    <a:lstStyle/>
                    <a:p>
                      <a:pPr algn="ctr"/>
                      <a:r>
                        <a:rPr lang="en-GB" sz="1400">
                          <a:latin typeface="RM First Class Solid" panose="020B0802020202020204" pitchFamily="34" charset="0"/>
                        </a:rPr>
                        <a:t>2021-22</a:t>
                      </a:r>
                    </a:p>
                  </a:txBody>
                  <a:tcPr anchor="ctr"/>
                </a:tc>
                <a:tc>
                  <a:txBody>
                    <a:bodyPr/>
                    <a:lstStyle/>
                    <a:p>
                      <a:pPr algn="ctr"/>
                      <a:r>
                        <a:rPr lang="en-GB" sz="1400">
                          <a:latin typeface="RM First Class Solid" panose="020B0802020202020204" pitchFamily="34" charset="0"/>
                        </a:rPr>
                        <a:t>2020-21</a:t>
                      </a:r>
                    </a:p>
                  </a:txBody>
                  <a:tcPr anchor="ctr"/>
                </a:tc>
                <a:extLst>
                  <a:ext uri="{0D108BD9-81ED-4DB2-BD59-A6C34878D82A}">
                    <a16:rowId xmlns:a16="http://schemas.microsoft.com/office/drawing/2014/main" val="246585335"/>
                  </a:ext>
                </a:extLst>
              </a:tr>
              <a:tr h="3347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i="0">
                          <a:latin typeface="Calibri" panose="020F0502020204030204" pitchFamily="34" charset="0"/>
                          <a:cs typeface="Calibri" panose="020F0502020204030204" pitchFamily="34" charset="0"/>
                        </a:rPr>
                        <a:t>Carbon per parcel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165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206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229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224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205 </a:t>
                      </a:r>
                    </a:p>
                  </a:txBody>
                  <a:tcPr marL="0" marR="0" marT="0" marB="0" anchor="ctr"/>
                </a:tc>
                <a:extLst>
                  <a:ext uri="{0D108BD9-81ED-4DB2-BD59-A6C34878D82A}">
                    <a16:rowId xmlns:a16="http://schemas.microsoft.com/office/drawing/2014/main" val="4048703161"/>
                  </a:ext>
                </a:extLst>
              </a:tr>
              <a:tr h="334750">
                <a:tc>
                  <a:txBody>
                    <a:bodyPr/>
                    <a:lstStyle/>
                    <a:p>
                      <a:pPr algn="l"/>
                      <a:r>
                        <a:rPr lang="en-GB" sz="1400" b="0" i="0">
                          <a:latin typeface="Calibri" panose="020F0502020204030204" pitchFamily="34" charset="0"/>
                          <a:cs typeface="Calibri" panose="020F0502020204030204" pitchFamily="34" charset="0"/>
                        </a:rPr>
                        <a:t>Carbon per letter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24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28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26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25 </a:t>
                      </a:r>
                    </a:p>
                  </a:txBody>
                  <a:tcPr marL="0" marR="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i="0" kern="1200">
                          <a:solidFill>
                            <a:schemeClr val="dk1"/>
                          </a:solidFill>
                          <a:latin typeface="Calibri" panose="020F0502020204030204" pitchFamily="34" charset="0"/>
                          <a:ea typeface="+mn-ea"/>
                          <a:cs typeface="Calibri" panose="020F0502020204030204" pitchFamily="34" charset="0"/>
                        </a:rPr>
                        <a:t>26 </a:t>
                      </a:r>
                    </a:p>
                  </a:txBody>
                  <a:tcPr marL="0" marR="0" marT="0" marB="0" anchor="ctr"/>
                </a:tc>
                <a:extLst>
                  <a:ext uri="{0D108BD9-81ED-4DB2-BD59-A6C34878D82A}">
                    <a16:rowId xmlns:a16="http://schemas.microsoft.com/office/drawing/2014/main" val="1544045323"/>
                  </a:ext>
                </a:extLst>
              </a:tr>
            </a:tbl>
          </a:graphicData>
        </a:graphic>
      </p:graphicFrame>
      <p:graphicFrame>
        <p:nvGraphicFramePr>
          <p:cNvPr id="13" name="Table 11">
            <a:extLst>
              <a:ext uri="{FF2B5EF4-FFF2-40B4-BE49-F238E27FC236}">
                <a16:creationId xmlns:a16="http://schemas.microsoft.com/office/drawing/2014/main" id="{47010AAA-9B61-95C2-BB5A-10CC02917F70}"/>
              </a:ext>
            </a:extLst>
          </p:cNvPr>
          <p:cNvGraphicFramePr>
            <a:graphicFrameLocks noGrp="1"/>
          </p:cNvGraphicFramePr>
          <p:nvPr>
            <p:extLst>
              <p:ext uri="{D42A27DB-BD31-4B8C-83A1-F6EECF244321}">
                <p14:modId xmlns:p14="http://schemas.microsoft.com/office/powerpoint/2010/main" val="3764640253"/>
              </p:ext>
            </p:extLst>
          </p:nvPr>
        </p:nvGraphicFramePr>
        <p:xfrm>
          <a:off x="556684" y="4565210"/>
          <a:ext cx="10440003" cy="1590266"/>
        </p:xfrm>
        <a:graphic>
          <a:graphicData uri="http://schemas.openxmlformats.org/drawingml/2006/table">
            <a:tbl>
              <a:tblPr firstRow="1" bandRow="1">
                <a:tableStyleId>{00A15C55-8517-42AA-B614-E9B94910E393}</a:tableStyleId>
              </a:tblPr>
              <a:tblGrid>
                <a:gridCol w="1783845">
                  <a:extLst>
                    <a:ext uri="{9D8B030D-6E8A-4147-A177-3AD203B41FA5}">
                      <a16:colId xmlns:a16="http://schemas.microsoft.com/office/drawing/2014/main" val="3185557922"/>
                    </a:ext>
                  </a:extLst>
                </a:gridCol>
                <a:gridCol w="2328883">
                  <a:extLst>
                    <a:ext uri="{9D8B030D-6E8A-4147-A177-3AD203B41FA5}">
                      <a16:colId xmlns:a16="http://schemas.microsoft.com/office/drawing/2014/main" val="2794633520"/>
                    </a:ext>
                  </a:extLst>
                </a:gridCol>
                <a:gridCol w="1265455">
                  <a:extLst>
                    <a:ext uri="{9D8B030D-6E8A-4147-A177-3AD203B41FA5}">
                      <a16:colId xmlns:a16="http://schemas.microsoft.com/office/drawing/2014/main" val="4086371865"/>
                    </a:ext>
                  </a:extLst>
                </a:gridCol>
                <a:gridCol w="1265455">
                  <a:extLst>
                    <a:ext uri="{9D8B030D-6E8A-4147-A177-3AD203B41FA5}">
                      <a16:colId xmlns:a16="http://schemas.microsoft.com/office/drawing/2014/main" val="373416143"/>
                    </a:ext>
                  </a:extLst>
                </a:gridCol>
                <a:gridCol w="1265455">
                  <a:extLst>
                    <a:ext uri="{9D8B030D-6E8A-4147-A177-3AD203B41FA5}">
                      <a16:colId xmlns:a16="http://schemas.microsoft.com/office/drawing/2014/main" val="2934326043"/>
                    </a:ext>
                  </a:extLst>
                </a:gridCol>
                <a:gridCol w="1265455">
                  <a:extLst>
                    <a:ext uri="{9D8B030D-6E8A-4147-A177-3AD203B41FA5}">
                      <a16:colId xmlns:a16="http://schemas.microsoft.com/office/drawing/2014/main" val="888750661"/>
                    </a:ext>
                  </a:extLst>
                </a:gridCol>
                <a:gridCol w="1265455">
                  <a:extLst>
                    <a:ext uri="{9D8B030D-6E8A-4147-A177-3AD203B41FA5}">
                      <a16:colId xmlns:a16="http://schemas.microsoft.com/office/drawing/2014/main" val="3614614056"/>
                    </a:ext>
                  </a:extLst>
                </a:gridCol>
              </a:tblGrid>
              <a:tr h="507316">
                <a:tc>
                  <a:txBody>
                    <a:bodyPr/>
                    <a:lstStyle/>
                    <a:p>
                      <a:pPr algn="ctr"/>
                      <a:r>
                        <a:rPr lang="en-GB" sz="1400">
                          <a:latin typeface="RM First Class Solid" panose="020B0802020202020204" pitchFamily="34" charset="0"/>
                        </a:rPr>
                        <a:t>Carbon emissions (tCO</a:t>
                      </a:r>
                      <a:r>
                        <a:rPr lang="en-GB" sz="1400" baseline="-25000">
                          <a:latin typeface="RM First Class Solid" panose="020B0802020202020204" pitchFamily="34" charset="0"/>
                        </a:rPr>
                        <a:t>2</a:t>
                      </a:r>
                      <a:r>
                        <a:rPr lang="en-GB" sz="1400">
                          <a:latin typeface="RM First Class Solid" panose="020B0802020202020204" pitchFamily="34" charset="0"/>
                        </a:rPr>
                        <a:t>e)</a:t>
                      </a:r>
                    </a:p>
                  </a:txBody>
                  <a:tcPr anchor="ctr"/>
                </a:tc>
                <a:tc>
                  <a:txBody>
                    <a:bodyPr/>
                    <a:lstStyle/>
                    <a:p>
                      <a:pPr algn="ctr"/>
                      <a:r>
                        <a:rPr lang="en-GB" sz="1400">
                          <a:latin typeface="RM First Class Solid" panose="020B0802020202020204" pitchFamily="34" charset="0"/>
                        </a:rPr>
                        <a:t>Description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a:latin typeface="RM First Class Solid" panose="020B0802020202020204" pitchFamily="34" charset="0"/>
                        </a:rPr>
                        <a:t>2024-25</a:t>
                      </a:r>
                    </a:p>
                  </a:txBody>
                  <a:tcPr anchor="ctr"/>
                </a:tc>
                <a:tc>
                  <a:txBody>
                    <a:bodyPr/>
                    <a:lstStyle/>
                    <a:p>
                      <a:pPr algn="ctr"/>
                      <a:r>
                        <a:rPr lang="en-GB" sz="1400">
                          <a:latin typeface="RM First Class Solid" panose="020B0802020202020204" pitchFamily="34" charset="0"/>
                        </a:rPr>
                        <a:t>2023-24</a:t>
                      </a:r>
                    </a:p>
                  </a:txBody>
                  <a:tcPr anchor="ctr"/>
                </a:tc>
                <a:tc>
                  <a:txBody>
                    <a:bodyPr/>
                    <a:lstStyle/>
                    <a:p>
                      <a:pPr algn="ctr"/>
                      <a:r>
                        <a:rPr lang="en-GB" sz="1400">
                          <a:latin typeface="RM First Class Solid" panose="020B0802020202020204" pitchFamily="34" charset="0"/>
                        </a:rPr>
                        <a:t>2022-23</a:t>
                      </a:r>
                    </a:p>
                  </a:txBody>
                  <a:tcPr anchor="ctr"/>
                </a:tc>
                <a:tc>
                  <a:txBody>
                    <a:bodyPr/>
                    <a:lstStyle/>
                    <a:p>
                      <a:pPr algn="ctr"/>
                      <a:r>
                        <a:rPr lang="en-GB" sz="1400">
                          <a:latin typeface="RM First Class Solid" panose="020B0802020202020204" pitchFamily="34" charset="0"/>
                        </a:rPr>
                        <a:t>2021-22</a:t>
                      </a:r>
                    </a:p>
                  </a:txBody>
                  <a:tcPr anchor="ctr"/>
                </a:tc>
                <a:tc>
                  <a:txBody>
                    <a:bodyPr/>
                    <a:lstStyle/>
                    <a:p>
                      <a:pPr algn="ctr"/>
                      <a:r>
                        <a:rPr lang="en-GB" sz="1400">
                          <a:latin typeface="RM First Class Solid" panose="020B0802020202020204" pitchFamily="34" charset="0"/>
                        </a:rPr>
                        <a:t>2020-21</a:t>
                      </a:r>
                    </a:p>
                  </a:txBody>
                  <a:tcPr anchor="ctr"/>
                </a:tc>
                <a:extLst>
                  <a:ext uri="{0D108BD9-81ED-4DB2-BD59-A6C34878D82A}">
                    <a16:rowId xmlns:a16="http://schemas.microsoft.com/office/drawing/2014/main" val="2222978635"/>
                  </a:ext>
                </a:extLst>
              </a:tr>
              <a:tr h="592604">
                <a:tc>
                  <a:txBody>
                    <a:bodyPr/>
                    <a:lstStyle/>
                    <a:p>
                      <a:r>
                        <a:rPr lang="en-GB" sz="1400" b="0" i="0">
                          <a:latin typeface="Calibri" panose="020F0502020204030204" pitchFamily="34" charset="0"/>
                          <a:cs typeface="Calibri" panose="020F0502020204030204" pitchFamily="34" charset="0"/>
                        </a:rPr>
                        <a:t>RM - parcels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a:solidFill>
                            <a:schemeClr val="tx1"/>
                          </a:solidFill>
                          <a:effectLst/>
                          <a:latin typeface="Calibri" panose="020F0502020204030204" pitchFamily="34" charset="0"/>
                          <a:cs typeface="Calibri" panose="020F0502020204030204" pitchFamily="34" charset="0"/>
                        </a:rPr>
                        <a:t>RM domestic and International Tracked 24/48, Standard 48 Large Letter, RM tracked returns.</a:t>
                      </a:r>
                    </a:p>
                  </a:txBody>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034961025"/>
                  </a:ext>
                </a:extLst>
              </a:tr>
              <a:tr h="477746">
                <a:tc>
                  <a:txBody>
                    <a:bodyPr/>
                    <a:lstStyle/>
                    <a:p>
                      <a:r>
                        <a:rPr lang="en-GB" sz="1400" b="0" i="0">
                          <a:latin typeface="Calibri" panose="020F0502020204030204" pitchFamily="34" charset="0"/>
                          <a:cs typeface="Calibri" panose="020F0502020204030204" pitchFamily="34" charset="0"/>
                        </a:rPr>
                        <a:t>RM - letters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b="0" i="0" u="none" strike="noStrike">
                          <a:solidFill>
                            <a:schemeClr val="tx1"/>
                          </a:solidFill>
                          <a:effectLst/>
                          <a:latin typeface="Calibri" panose="020F0502020204030204" pitchFamily="34" charset="0"/>
                          <a:cs typeface="Calibri" panose="020F0502020204030204" pitchFamily="34" charset="0"/>
                        </a:rPr>
                        <a:t>All RM domestic and international Tracked 24/48 Letterbox.</a:t>
                      </a:r>
                    </a:p>
                  </a:txBody>
                  <a:tcP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tc>
                  <a:txBody>
                    <a:bodyPr/>
                    <a:lstStyle/>
                    <a:p>
                      <a:pPr algn="ctr"/>
                      <a:endParaRPr lang="en-GB" sz="1400" b="0" i="0">
                        <a:solidFill>
                          <a:schemeClr val="tx1"/>
                        </a:solidFill>
                        <a:latin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327975518"/>
                  </a:ext>
                </a:extLst>
              </a:tr>
            </a:tbl>
          </a:graphicData>
        </a:graphic>
      </p:graphicFrame>
      <p:sp>
        <p:nvSpPr>
          <p:cNvPr id="14" name="TextBox 13">
            <a:extLst>
              <a:ext uri="{FF2B5EF4-FFF2-40B4-BE49-F238E27FC236}">
                <a16:creationId xmlns:a16="http://schemas.microsoft.com/office/drawing/2014/main" id="{39303D1A-E5A1-0CA6-C4E4-3B04A169ED7A}"/>
              </a:ext>
            </a:extLst>
          </p:cNvPr>
          <p:cNvSpPr txBox="1"/>
          <p:nvPr/>
        </p:nvSpPr>
        <p:spPr>
          <a:xfrm>
            <a:off x="556684" y="4223646"/>
            <a:ext cx="9953661" cy="238237"/>
          </a:xfrm>
          <a:prstGeom prst="rect">
            <a:avLst/>
          </a:prstGeom>
        </p:spPr>
        <p:txBody>
          <a:bodyPr vert="horz" wrap="square" lIns="0" tIns="0" rIns="0" bIns="0" rtlCol="0" anchor="t" anchorCtr="0">
            <a:normAutofit fontScale="92500" lnSpcReduction="10000"/>
          </a:bodyPr>
          <a:lstStyle/>
          <a:p>
            <a:r>
              <a:rPr lang="en-US">
                <a:latin typeface="RM First Class Solid"/>
              </a:rPr>
              <a:t>The following product volumes have been used to complete this report….</a:t>
            </a:r>
          </a:p>
        </p:txBody>
      </p:sp>
      <p:sp>
        <p:nvSpPr>
          <p:cNvPr id="15" name="TextBox 14">
            <a:extLst>
              <a:ext uri="{FF2B5EF4-FFF2-40B4-BE49-F238E27FC236}">
                <a16:creationId xmlns:a16="http://schemas.microsoft.com/office/drawing/2014/main" id="{58A7E601-B657-2DA4-5380-C0B89C672A03}"/>
              </a:ext>
            </a:extLst>
          </p:cNvPr>
          <p:cNvSpPr txBox="1"/>
          <p:nvPr/>
        </p:nvSpPr>
        <p:spPr>
          <a:xfrm>
            <a:off x="9795641" y="-698192"/>
            <a:ext cx="2207173" cy="588579"/>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wrap="square" lIns="0" tIns="0" rIns="0" bIns="0" rtlCol="0" anchor="t" anchorCtr="0">
            <a:normAutofit/>
          </a:bodyPr>
          <a:lstStyle/>
          <a:p>
            <a:pPr algn="ctr"/>
            <a:r>
              <a:rPr lang="en-GB" sz="3600" b="1"/>
              <a:t>OPTIONAL</a:t>
            </a:r>
          </a:p>
        </p:txBody>
      </p:sp>
      <p:pic>
        <p:nvPicPr>
          <p:cNvPr id="4" name="Picture 3">
            <a:extLst>
              <a:ext uri="{FF2B5EF4-FFF2-40B4-BE49-F238E27FC236}">
                <a16:creationId xmlns:a16="http://schemas.microsoft.com/office/drawing/2014/main" id="{9DAD15B4-D312-C659-0D27-89D94E507F8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6294347"/>
            <a:ext cx="12192000" cy="928913"/>
          </a:xfrm>
          <a:prstGeom prst="rect">
            <a:avLst/>
          </a:prstGeom>
        </p:spPr>
      </p:pic>
    </p:spTree>
    <p:extLst>
      <p:ext uri="{BB962C8B-B14F-4D97-AF65-F5344CB8AC3E}">
        <p14:creationId xmlns:p14="http://schemas.microsoft.com/office/powerpoint/2010/main" val="2417818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ct 22" hidden="1">
            <a:extLst>
              <a:ext uri="{FF2B5EF4-FFF2-40B4-BE49-F238E27FC236}">
                <a16:creationId xmlns:a16="http://schemas.microsoft.com/office/drawing/2014/main" id="{E2944E19-3169-0B26-83DB-2475EA53FDE3}"/>
              </a:ext>
            </a:extLst>
          </p:cNvPr>
          <p:cNvGraphicFramePr>
            <a:graphicFrameLocks noChangeAspect="1"/>
          </p:cNvGraphicFramePr>
          <p:nvPr>
            <p:custDataLst>
              <p:tags r:id="rId1"/>
            </p:custDataLst>
            <p:extLst>
              <p:ext uri="{D42A27DB-BD31-4B8C-83A1-F6EECF244321}">
                <p14:modId xmlns:p14="http://schemas.microsoft.com/office/powerpoint/2010/main" val="6405352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23" name="Object 22" hidden="1">
                        <a:extLst>
                          <a:ext uri="{FF2B5EF4-FFF2-40B4-BE49-F238E27FC236}">
                            <a16:creationId xmlns:a16="http://schemas.microsoft.com/office/drawing/2014/main" id="{E2944E19-3169-0B26-83DB-2475EA53FDE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5" name="Rectangle 34">
            <a:extLst>
              <a:ext uri="{FF2B5EF4-FFF2-40B4-BE49-F238E27FC236}">
                <a16:creationId xmlns:a16="http://schemas.microsoft.com/office/drawing/2014/main" id="{3035B0CF-7BAF-D668-AB2F-85DF1E41B9A7}"/>
              </a:ext>
            </a:extLst>
          </p:cNvPr>
          <p:cNvSpPr/>
          <p:nvPr/>
        </p:nvSpPr>
        <p:spPr>
          <a:xfrm>
            <a:off x="534384" y="1075384"/>
            <a:ext cx="3792289" cy="421618"/>
          </a:xfrm>
          <a:prstGeom prst="rect">
            <a:avLst/>
          </a:prstGeom>
          <a:solidFill>
            <a:srgbClr val="008A00"/>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2" name="Title 1">
            <a:extLst>
              <a:ext uri="{FF2B5EF4-FFF2-40B4-BE49-F238E27FC236}">
                <a16:creationId xmlns:a16="http://schemas.microsoft.com/office/drawing/2014/main" id="{000B872E-236B-38DB-00E7-B3EB6B3C89A1}"/>
              </a:ext>
            </a:extLst>
          </p:cNvPr>
          <p:cNvSpPr>
            <a:spLocks noGrp="1"/>
          </p:cNvSpPr>
          <p:nvPr>
            <p:ph type="title"/>
          </p:nvPr>
        </p:nvSpPr>
        <p:spPr>
          <a:xfrm>
            <a:off x="492389" y="357191"/>
            <a:ext cx="11076517" cy="988652"/>
          </a:xfrm>
        </p:spPr>
        <p:txBody>
          <a:bodyPr vert="horz"/>
          <a:lstStyle/>
          <a:p>
            <a:r>
              <a:rPr lang="en-US" b="1" dirty="0">
                <a:latin typeface="RM First Class Solid" pitchFamily="82" charset="0"/>
              </a:rPr>
              <a:t>Calculating your report </a:t>
            </a:r>
          </a:p>
        </p:txBody>
      </p:sp>
      <p:sp>
        <p:nvSpPr>
          <p:cNvPr id="3" name="Content Placeholder 2">
            <a:extLst>
              <a:ext uri="{FF2B5EF4-FFF2-40B4-BE49-F238E27FC236}">
                <a16:creationId xmlns:a16="http://schemas.microsoft.com/office/drawing/2014/main" id="{5C83F416-DDE9-21FC-7BD5-FE42C71738AE}"/>
              </a:ext>
            </a:extLst>
          </p:cNvPr>
          <p:cNvSpPr>
            <a:spLocks noGrp="1"/>
          </p:cNvSpPr>
          <p:nvPr>
            <p:ph idx="1"/>
          </p:nvPr>
        </p:nvSpPr>
        <p:spPr>
          <a:xfrm>
            <a:off x="534384" y="1764791"/>
            <a:ext cx="5539314" cy="4435340"/>
          </a:xfrm>
          <a:noFill/>
        </p:spPr>
        <p:txBody>
          <a:bodyPr>
            <a:noAutofit/>
          </a:bodyPr>
          <a:lstStyle/>
          <a:p>
            <a:pPr marL="0" indent="0">
              <a:buNone/>
            </a:pPr>
            <a:r>
              <a:rPr lang="en-GB" sz="1200" dirty="0">
                <a:solidFill>
                  <a:schemeClr val="bg2"/>
                </a:solidFill>
                <a:cs typeface="Calibri" panose="020F0502020204030204" pitchFamily="34" charset="0"/>
              </a:rPr>
              <a:t>Carbon per parcel for Royal Mail Group is calculated in three steps:</a:t>
            </a:r>
          </a:p>
          <a:p>
            <a:pPr marL="0" indent="0">
              <a:buNone/>
            </a:pPr>
            <a:endParaRPr lang="en-GB" sz="1200" dirty="0">
              <a:cs typeface="Calibri" panose="020F0502020204030204" pitchFamily="34" charset="0"/>
            </a:endParaRPr>
          </a:p>
          <a:p>
            <a:pPr marL="342900" indent="-342900">
              <a:buFont typeface="+mj-lt"/>
              <a:buAutoNum type="arabicPeriod"/>
            </a:pPr>
            <a:r>
              <a:rPr lang="en-GB" sz="1200" dirty="0">
                <a:solidFill>
                  <a:srgbClr val="DA202A"/>
                </a:solidFill>
                <a:cs typeface="Calibri" panose="020F0502020204030204" pitchFamily="34" charset="0"/>
              </a:rPr>
              <a:t>Calculating domestic mail emissions:  </a:t>
            </a:r>
            <a:r>
              <a:rPr lang="en-GB" sz="1200" dirty="0">
                <a:solidFill>
                  <a:schemeClr val="bg2"/>
                </a:solidFill>
                <a:cs typeface="Calibri" panose="020F0502020204030204" pitchFamily="34" charset="0"/>
              </a:rPr>
              <a:t>Domestic mail emissions include all Scope 1-2 emissions and Scope 3: Upstream transportation and distribution (domestic only). This is for all Royal Mail Group activities and subsidiaries including head offices.</a:t>
            </a:r>
          </a:p>
          <a:p>
            <a:pPr marL="342900" indent="-342900">
              <a:buFont typeface="+mj-lt"/>
              <a:buAutoNum type="arabicPeriod"/>
            </a:pPr>
            <a:endParaRPr lang="en-GB" sz="1200" dirty="0">
              <a:solidFill>
                <a:schemeClr val="bg2"/>
              </a:solidFill>
              <a:cs typeface="Calibri" panose="020F0502020204030204" pitchFamily="34" charset="0"/>
            </a:endParaRPr>
          </a:p>
          <a:p>
            <a:pPr marL="342900" indent="-342900">
              <a:buFont typeface="+mj-lt"/>
              <a:buAutoNum type="arabicPeriod"/>
            </a:pPr>
            <a:r>
              <a:rPr lang="en-GB" sz="1200" dirty="0">
                <a:solidFill>
                  <a:srgbClr val="DA202A"/>
                </a:solidFill>
                <a:cs typeface="Calibri" panose="020F0502020204030204" pitchFamily="34" charset="0"/>
              </a:rPr>
              <a:t>Split emissions for parcels and letters:  </a:t>
            </a:r>
            <a:r>
              <a:rPr lang="en-GB" sz="1200" dirty="0">
                <a:solidFill>
                  <a:schemeClr val="bg2"/>
                </a:solidFill>
                <a:cs typeface="Calibri" panose="020F0502020204030204" pitchFamily="34" charset="0"/>
              </a:rPr>
              <a:t>The greater majority of our network is blended, and emissions are split based on the % revenue of our letter business vs our parcel businesses.  Parcel emissions are around 50% of the domestic mail emissions based on this approach.</a:t>
            </a:r>
          </a:p>
          <a:p>
            <a:pPr marL="342900" indent="-342900">
              <a:buFont typeface="+mj-lt"/>
              <a:buAutoNum type="arabicPeriod"/>
            </a:pPr>
            <a:endParaRPr lang="en-GB" sz="1200" dirty="0">
              <a:solidFill>
                <a:schemeClr val="bg2"/>
              </a:solidFill>
              <a:cs typeface="Calibri" panose="020F0502020204030204" pitchFamily="34" charset="0"/>
            </a:endParaRPr>
          </a:p>
          <a:p>
            <a:pPr marL="342900" indent="-342900">
              <a:buFont typeface="+mj-lt"/>
              <a:buAutoNum type="arabicPeriod"/>
            </a:pPr>
            <a:r>
              <a:rPr lang="en-GB" sz="1200" dirty="0">
                <a:solidFill>
                  <a:srgbClr val="DA202A"/>
                </a:solidFill>
                <a:cs typeface="Calibri" panose="020F0502020204030204" pitchFamily="34" charset="0"/>
              </a:rPr>
              <a:t>Divide parcel emissions by parcel volume:  </a:t>
            </a:r>
            <a:r>
              <a:rPr lang="en-GB" sz="1200" dirty="0">
                <a:solidFill>
                  <a:schemeClr val="bg2"/>
                </a:solidFill>
                <a:cs typeface="Calibri" panose="020F0502020204030204" pitchFamily="34" charset="0"/>
              </a:rPr>
              <a:t>Parcel emissions are then divided by the reported parcel volumes as stated in our annual report and account.  </a:t>
            </a:r>
          </a:p>
          <a:p>
            <a:pPr marL="342900" indent="-342900">
              <a:buFont typeface="+mj-lt"/>
              <a:buAutoNum type="arabicPeriod"/>
            </a:pPr>
            <a:endParaRPr lang="en-GB" sz="1200" dirty="0">
              <a:solidFill>
                <a:schemeClr val="bg2"/>
              </a:solidFill>
              <a:cs typeface="Calibri" panose="020F0502020204030204" pitchFamily="34" charset="0"/>
            </a:endParaRPr>
          </a:p>
          <a:p>
            <a:pPr marL="0" indent="0">
              <a:buNone/>
            </a:pPr>
            <a:r>
              <a:rPr lang="en-GB" sz="1200" dirty="0">
                <a:solidFill>
                  <a:schemeClr val="bg2"/>
                </a:solidFill>
                <a:cs typeface="Calibri" panose="020F0502020204030204" pitchFamily="34" charset="0"/>
              </a:rPr>
              <a:t>This figure remains fixed for each financial year and is updated upon release of our Annual Report and Accounts and ESG Report.  We seek to continually improve our data reporting practices and we will re-state prior figures to ensure direct comparison where material method changes occur. </a:t>
            </a:r>
          </a:p>
        </p:txBody>
      </p:sp>
      <p:sp>
        <p:nvSpPr>
          <p:cNvPr id="5" name="Slide Number Placeholder 4">
            <a:extLst>
              <a:ext uri="{FF2B5EF4-FFF2-40B4-BE49-F238E27FC236}">
                <a16:creationId xmlns:a16="http://schemas.microsoft.com/office/drawing/2014/main" id="{C4DE196E-0386-9608-E634-C2E6E0217A95}"/>
              </a:ext>
            </a:extLst>
          </p:cNvPr>
          <p:cNvSpPr>
            <a:spLocks noGrp="1"/>
          </p:cNvSpPr>
          <p:nvPr>
            <p:ph type="sldNum" sz="quarter" idx="4294967295"/>
          </p:nvPr>
        </p:nvSpPr>
        <p:spPr>
          <a:xfrm>
            <a:off x="10945813" y="6580188"/>
            <a:ext cx="1246187" cy="179387"/>
          </a:xfrm>
        </p:spPr>
        <p:txBody>
          <a:bodyPr/>
          <a:lstStyle/>
          <a:p>
            <a:fld id="{F8DEEF1C-85D8-4622-96D6-431C752B733C}" type="slidenum">
              <a:rPr lang="en-GB" smtClean="0"/>
              <a:pPr/>
              <a:t>7</a:t>
            </a:fld>
            <a:endParaRPr lang="en-GB"/>
          </a:p>
        </p:txBody>
      </p:sp>
      <p:sp>
        <p:nvSpPr>
          <p:cNvPr id="30" name="Rectangle 29">
            <a:extLst>
              <a:ext uri="{FF2B5EF4-FFF2-40B4-BE49-F238E27FC236}">
                <a16:creationId xmlns:a16="http://schemas.microsoft.com/office/drawing/2014/main" id="{93CAD464-96DD-8B9B-0070-3EDBE8EF9E99}"/>
              </a:ext>
            </a:extLst>
          </p:cNvPr>
          <p:cNvSpPr/>
          <p:nvPr/>
        </p:nvSpPr>
        <p:spPr>
          <a:xfrm>
            <a:off x="6222380" y="0"/>
            <a:ext cx="5969620" cy="68148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itle 1">
            <a:extLst>
              <a:ext uri="{FF2B5EF4-FFF2-40B4-BE49-F238E27FC236}">
                <a16:creationId xmlns:a16="http://schemas.microsoft.com/office/drawing/2014/main" id="{8CDA4BF2-D040-66AA-7EA2-B5027A022CBF}"/>
              </a:ext>
            </a:extLst>
          </p:cNvPr>
          <p:cNvSpPr txBox="1">
            <a:spLocks/>
          </p:cNvSpPr>
          <p:nvPr/>
        </p:nvSpPr>
        <p:spPr>
          <a:xfrm>
            <a:off x="612440" y="1156915"/>
            <a:ext cx="3714233" cy="315045"/>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2000" dirty="0">
                <a:solidFill>
                  <a:schemeClr val="bg1"/>
                </a:solidFill>
                <a:latin typeface="RM First Class Solid" panose="020B0802020202020204" pitchFamily="34" charset="0"/>
              </a:rPr>
              <a:t>Carbon per parcel &amp; letter</a:t>
            </a:r>
          </a:p>
        </p:txBody>
      </p:sp>
      <p:sp>
        <p:nvSpPr>
          <p:cNvPr id="24" name="Content Placeholder 2">
            <a:extLst>
              <a:ext uri="{FF2B5EF4-FFF2-40B4-BE49-F238E27FC236}">
                <a16:creationId xmlns:a16="http://schemas.microsoft.com/office/drawing/2014/main" id="{AB312913-DDE4-6C61-3885-C4317A58095A}"/>
              </a:ext>
            </a:extLst>
          </p:cNvPr>
          <p:cNvSpPr txBox="1">
            <a:spLocks/>
          </p:cNvSpPr>
          <p:nvPr/>
        </p:nvSpPr>
        <p:spPr>
          <a:xfrm>
            <a:off x="6654996" y="1764791"/>
            <a:ext cx="5002620" cy="4017823"/>
          </a:xfrm>
          <a:prstGeom prst="rect">
            <a:avLst/>
          </a:prstGeom>
          <a:noFill/>
        </p:spPr>
        <p:txBody>
          <a:bodyPr vert="horz" lIns="0" tIns="0" rIns="0" bIns="0" rtlCol="0" anchor="t" anchorCtr="0">
            <a:noAutofit/>
          </a:bodyPr>
          <a:lstStyle>
            <a:lvl1pPr marL="277813" indent="-277813" algn="l" defTabSz="914400" rtl="0" eaLnBrk="1" latinLnBrk="0" hangingPunct="1">
              <a:spcBef>
                <a:spcPct val="20000"/>
              </a:spcBef>
              <a:buClr>
                <a:schemeClr val="tx2"/>
              </a:buClr>
              <a:buFont typeface="Verdana" pitchFamily="34" charset="0"/>
              <a:buChar char="•"/>
              <a:defRPr sz="1800" kern="1200">
                <a:solidFill>
                  <a:schemeClr val="tx1"/>
                </a:solidFill>
                <a:latin typeface="Calibri" panose="020F0502020204030204" pitchFamily="34" charset="0"/>
                <a:ea typeface="+mn-ea"/>
                <a:cs typeface="+mn-cs"/>
              </a:defRPr>
            </a:lvl1pPr>
            <a:lvl2pPr marL="733425" indent="-285750" algn="l" defTabSz="914400" rtl="0" eaLnBrk="1" latinLnBrk="0" hangingPunct="1">
              <a:spcBef>
                <a:spcPct val="20000"/>
              </a:spcBef>
              <a:buClr>
                <a:schemeClr val="tx2"/>
              </a:buClr>
              <a:buFont typeface="Calibri" panose="020F0502020204030204" pitchFamily="34" charset="0"/>
              <a:buChar char="–"/>
              <a:defRPr sz="1700" kern="1200">
                <a:solidFill>
                  <a:schemeClr val="tx1"/>
                </a:solidFill>
                <a:latin typeface="Calibri" panose="020F0502020204030204" pitchFamily="34" charset="0"/>
                <a:ea typeface="+mn-ea"/>
                <a:cs typeface="+mn-cs"/>
              </a:defRPr>
            </a:lvl2pPr>
            <a:lvl3pPr marL="996950"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3pPr>
            <a:lvl4pPr marL="1358900" indent="-180975"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4pPr>
            <a:lvl5pPr marL="1725613" indent="-185738" algn="l" defTabSz="914400" rtl="0" eaLnBrk="1" latinLnBrk="0" hangingPunct="1">
              <a:spcBef>
                <a:spcPct val="20000"/>
              </a:spcBef>
              <a:buClr>
                <a:schemeClr val="tx2"/>
              </a:buClr>
              <a:buFont typeface="Calibri" panose="020F0502020204030204" pitchFamily="34" charset="0"/>
              <a:buChar char="–"/>
              <a:defRPr sz="1600" kern="1200">
                <a:solidFill>
                  <a:schemeClr val="tx1"/>
                </a:solidFill>
                <a:latin typeface="Calibri" panose="020F05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Verdana" pitchFamily="34" charset="0"/>
              <a:buNone/>
            </a:pPr>
            <a:r>
              <a:rPr lang="en-US" sz="1200" b="1" u="sng">
                <a:solidFill>
                  <a:schemeClr val="bg2"/>
                </a:solidFill>
                <a:cs typeface="Calibri" panose="020F0502020204030204" pitchFamily="34" charset="0"/>
              </a:rPr>
              <a:t>Carbon accounting and verification</a:t>
            </a:r>
          </a:p>
          <a:p>
            <a:pPr marL="0" indent="0">
              <a:buFont typeface="Verdana" pitchFamily="34" charset="0"/>
              <a:buNone/>
            </a:pPr>
            <a:endParaRPr lang="en-GB" sz="1200">
              <a:solidFill>
                <a:schemeClr val="bg2"/>
              </a:solidFill>
              <a:cs typeface="Calibri" panose="020F0502020204030204" pitchFamily="34" charset="0"/>
            </a:endParaRPr>
          </a:p>
          <a:p>
            <a:pPr marL="0" indent="0">
              <a:buFont typeface="Verdana" pitchFamily="34" charset="0"/>
              <a:buNone/>
            </a:pPr>
            <a:r>
              <a:rPr lang="en-GB" sz="1200">
                <a:solidFill>
                  <a:schemeClr val="bg2"/>
                </a:solidFill>
                <a:cs typeface="Calibri" panose="020F0502020204030204" pitchFamily="34" charset="0"/>
              </a:rPr>
              <a:t>Royal Mail Group Ltd prepares its carbon emissions inventory in alignment with the GHG Protocol and reports in tonnes of carbon dioxide equivalent (tCO</a:t>
            </a:r>
            <a:r>
              <a:rPr lang="en-GB" sz="1200" baseline="-25000">
                <a:solidFill>
                  <a:schemeClr val="bg2"/>
                </a:solidFill>
                <a:cs typeface="Calibri" panose="020F0502020204030204" pitchFamily="34" charset="0"/>
              </a:rPr>
              <a:t>2</a:t>
            </a:r>
            <a:r>
              <a:rPr lang="en-GB" sz="1200">
                <a:solidFill>
                  <a:schemeClr val="bg2"/>
                </a:solidFill>
                <a:cs typeface="Calibri" panose="020F0502020204030204" pitchFamily="34" charset="0"/>
              </a:rPr>
              <a:t>e), which includes carbon dioxide, methane, nitrous oxide, and other greenhouse gases as defined by the protocol, unless otherwise stated.</a:t>
            </a:r>
          </a:p>
          <a:p>
            <a:pPr marL="0" indent="0">
              <a:buFont typeface="Verdana" pitchFamily="34" charset="0"/>
              <a:buNone/>
            </a:pPr>
            <a:endParaRPr lang="en-GB" sz="1200">
              <a:solidFill>
                <a:schemeClr val="bg2"/>
              </a:solidFill>
              <a:cs typeface="Calibri" panose="020F0502020204030204" pitchFamily="34" charset="0"/>
            </a:endParaRPr>
          </a:p>
          <a:p>
            <a:pPr marL="0" indent="0">
              <a:buFont typeface="Verdana" pitchFamily="34" charset="0"/>
              <a:buNone/>
            </a:pPr>
            <a:r>
              <a:rPr lang="en-GB" sz="1200">
                <a:solidFill>
                  <a:schemeClr val="bg2"/>
                </a:solidFill>
                <a:cs typeface="Calibri" panose="020F0502020204030204" pitchFamily="34" charset="0"/>
              </a:rPr>
              <a:t>For detailed information on our reporting methodology for carbon emissions please review our ESG Reporting Criteria.</a:t>
            </a:r>
          </a:p>
          <a:p>
            <a:pPr marL="0" indent="0">
              <a:buFont typeface="Verdana" pitchFamily="34" charset="0"/>
              <a:buNone/>
            </a:pPr>
            <a:endParaRPr lang="en-GB" sz="1200">
              <a:solidFill>
                <a:schemeClr val="bg2"/>
              </a:solidFill>
              <a:cs typeface="Calibri" panose="020F0502020204030204" pitchFamily="34" charset="0"/>
            </a:endParaRPr>
          </a:p>
          <a:p>
            <a:pPr marL="0" indent="0">
              <a:buFont typeface="Verdana" pitchFamily="34" charset="0"/>
              <a:buNone/>
            </a:pPr>
            <a:r>
              <a:rPr lang="en-GB" sz="1200">
                <a:solidFill>
                  <a:schemeClr val="bg2"/>
                </a:solidFill>
                <a:cs typeface="Calibri" panose="020F0502020204030204" pitchFamily="34" charset="0"/>
              </a:rPr>
              <a:t>For a detailed understanding of our carbon emissions performance over time please read our ESG data pack and our ESG Report.  </a:t>
            </a:r>
          </a:p>
          <a:p>
            <a:pPr marL="0" indent="0">
              <a:buFont typeface="Verdana" pitchFamily="34" charset="0"/>
              <a:buNone/>
            </a:pPr>
            <a:endParaRPr lang="en-GB" sz="1200">
              <a:solidFill>
                <a:schemeClr val="bg2"/>
              </a:solidFill>
              <a:cs typeface="Calibri" panose="020F0502020204030204" pitchFamily="34" charset="0"/>
            </a:endParaRPr>
          </a:p>
          <a:p>
            <a:pPr marL="0" indent="0">
              <a:buFont typeface="Verdana" pitchFamily="34" charset="0"/>
              <a:buNone/>
            </a:pPr>
            <a:r>
              <a:rPr lang="en-GB" sz="1200">
                <a:solidFill>
                  <a:schemeClr val="bg2"/>
                </a:solidFill>
                <a:cs typeface="Calibri" panose="020F0502020204030204" pitchFamily="34" charset="0"/>
              </a:rPr>
              <a:t>All carbon emissions data is assured to provide confidence to our stakeholders the data is materially complete and accurate.  You can find evidence of this assurance </a:t>
            </a:r>
            <a:r>
              <a:rPr lang="en-GB" sz="1200">
                <a:solidFill>
                  <a:schemeClr val="bg2"/>
                </a:solidFill>
                <a:cs typeface="Calibri" panose="020F0502020204030204" pitchFamily="34" charset="0"/>
                <a:hlinkClick r:id="rId5"/>
              </a:rPr>
              <a:t>here</a:t>
            </a:r>
            <a:r>
              <a:rPr lang="en-GB" sz="1200">
                <a:solidFill>
                  <a:schemeClr val="bg2"/>
                </a:solidFill>
                <a:cs typeface="Calibri" panose="020F0502020204030204" pitchFamily="34" charset="0"/>
              </a:rPr>
              <a:t>.</a:t>
            </a:r>
          </a:p>
          <a:p>
            <a:pPr marL="0" indent="0">
              <a:buFont typeface="Verdana" pitchFamily="34" charset="0"/>
              <a:buNone/>
            </a:pPr>
            <a:endParaRPr lang="en-GB" sz="1200">
              <a:solidFill>
                <a:schemeClr val="bg2"/>
              </a:solidFill>
              <a:cs typeface="Calibri" panose="020F0502020204030204" pitchFamily="34" charset="0"/>
            </a:endParaRPr>
          </a:p>
          <a:p>
            <a:pPr marL="0" indent="0">
              <a:buFont typeface="Verdana" pitchFamily="34" charset="0"/>
              <a:buNone/>
            </a:pPr>
            <a:r>
              <a:rPr lang="en-GB" sz="1200">
                <a:solidFill>
                  <a:schemeClr val="bg2"/>
                </a:solidFill>
                <a:cs typeface="Calibri" panose="020F0502020204030204" pitchFamily="34" charset="0"/>
              </a:rPr>
              <a:t>All of the documents referenced above found here:</a:t>
            </a:r>
          </a:p>
          <a:p>
            <a:pPr marL="0" indent="0">
              <a:buFont typeface="Verdana" pitchFamily="34" charset="0"/>
              <a:buNone/>
            </a:pPr>
            <a:r>
              <a:rPr lang="en-GB" sz="1200">
                <a:cs typeface="Calibri" panose="020F0502020204030204" pitchFamily="34" charset="0"/>
                <a:hlinkClick r:id="rId5"/>
              </a:rPr>
              <a:t>Reporting and performance (internationaldistributionservices.com)</a:t>
            </a:r>
            <a:endParaRPr lang="en-US" sz="1200">
              <a:cs typeface="Calibri" panose="020F0502020204030204" pitchFamily="34" charset="0"/>
            </a:endParaRPr>
          </a:p>
        </p:txBody>
      </p:sp>
      <p:sp>
        <p:nvSpPr>
          <p:cNvPr id="32" name="Rectangle 31">
            <a:extLst>
              <a:ext uri="{FF2B5EF4-FFF2-40B4-BE49-F238E27FC236}">
                <a16:creationId xmlns:a16="http://schemas.microsoft.com/office/drawing/2014/main" id="{6687D656-4650-C03C-F18B-9A08D20E349F}"/>
              </a:ext>
            </a:extLst>
          </p:cNvPr>
          <p:cNvSpPr/>
          <p:nvPr/>
        </p:nvSpPr>
        <p:spPr>
          <a:xfrm>
            <a:off x="6654995" y="1075385"/>
            <a:ext cx="5154145" cy="421618"/>
          </a:xfrm>
          <a:prstGeom prst="rect">
            <a:avLst/>
          </a:prstGeom>
          <a:solidFill>
            <a:srgbClr val="008A00"/>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29" name="Title 1">
            <a:extLst>
              <a:ext uri="{FF2B5EF4-FFF2-40B4-BE49-F238E27FC236}">
                <a16:creationId xmlns:a16="http://schemas.microsoft.com/office/drawing/2014/main" id="{D9DEFBC5-9409-D370-0C7A-CD16AF963325}"/>
              </a:ext>
            </a:extLst>
          </p:cNvPr>
          <p:cNvSpPr txBox="1">
            <a:spLocks/>
          </p:cNvSpPr>
          <p:nvPr/>
        </p:nvSpPr>
        <p:spPr>
          <a:xfrm>
            <a:off x="6769686" y="1036891"/>
            <a:ext cx="5002620" cy="546712"/>
          </a:xfrm>
          <a:prstGeom prst="rect">
            <a:avLst/>
          </a:prstGeom>
        </p:spPr>
        <p:txBody>
          <a:bodyPr vert="horz" anchor="ctr"/>
          <a:lstStyle>
            <a:lvl1pPr algn="l" defTabSz="914400" rtl="0" eaLnBrk="1" latinLnBrk="0" hangingPunct="1">
              <a:lnSpc>
                <a:spcPct val="80000"/>
              </a:lnSpc>
              <a:spcBef>
                <a:spcPct val="0"/>
              </a:spcBef>
              <a:buNone/>
              <a:defRPr sz="3000" b="0" kern="1200">
                <a:solidFill>
                  <a:schemeClr val="tx2"/>
                </a:solidFill>
                <a:latin typeface="RM First Class Inline" panose="04020805020B03030202" pitchFamily="82" charset="0"/>
                <a:ea typeface="+mj-ea"/>
                <a:cs typeface="+mj-cs"/>
              </a:defRPr>
            </a:lvl1pPr>
          </a:lstStyle>
          <a:p>
            <a:r>
              <a:rPr lang="en-GB" sz="2000">
                <a:solidFill>
                  <a:schemeClr val="bg1"/>
                </a:solidFill>
              </a:rPr>
              <a:t>Carbon emissions calculation approach</a:t>
            </a:r>
          </a:p>
        </p:txBody>
      </p:sp>
      <p:pic>
        <p:nvPicPr>
          <p:cNvPr id="6" name="Picture 5">
            <a:extLst>
              <a:ext uri="{FF2B5EF4-FFF2-40B4-BE49-F238E27FC236}">
                <a16:creationId xmlns:a16="http://schemas.microsoft.com/office/drawing/2014/main" id="{BE22020B-37A1-2D75-857D-1E826ED3FFB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6295746"/>
            <a:ext cx="12192000" cy="928913"/>
          </a:xfrm>
          <a:prstGeom prst="rect">
            <a:avLst/>
          </a:prstGeom>
        </p:spPr>
      </p:pic>
    </p:spTree>
    <p:extLst>
      <p:ext uri="{BB962C8B-B14F-4D97-AF65-F5344CB8AC3E}">
        <p14:creationId xmlns:p14="http://schemas.microsoft.com/office/powerpoint/2010/main" val="1920666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FB9BB7A-3972-52D7-077B-F3FFEFFE8769}"/>
              </a:ext>
            </a:extLst>
          </p:cNvPr>
          <p:cNvSpPr/>
          <p:nvPr/>
        </p:nvSpPr>
        <p:spPr>
          <a:xfrm>
            <a:off x="7930028" y="959355"/>
            <a:ext cx="3797751" cy="4442203"/>
          </a:xfrm>
          <a:prstGeom prst="rect">
            <a:avLst/>
          </a:prstGeom>
          <a:solidFill>
            <a:srgbClr val="008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p>
        </p:txBody>
      </p:sp>
      <p:pic>
        <p:nvPicPr>
          <p:cNvPr id="10" name="Picture 9">
            <a:extLst>
              <a:ext uri="{FF2B5EF4-FFF2-40B4-BE49-F238E27FC236}">
                <a16:creationId xmlns:a16="http://schemas.microsoft.com/office/drawing/2014/main" id="{E4AB6717-541E-42E7-EDDE-0499DA8467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296890"/>
            <a:ext cx="12192000" cy="928913"/>
          </a:xfrm>
          <a:prstGeom prst="rect">
            <a:avLst/>
          </a:prstGeom>
        </p:spPr>
      </p:pic>
      <p:graphicFrame>
        <p:nvGraphicFramePr>
          <p:cNvPr id="5" name="Object 4" hidden="1">
            <a:extLst>
              <a:ext uri="{FF2B5EF4-FFF2-40B4-BE49-F238E27FC236}">
                <a16:creationId xmlns:a16="http://schemas.microsoft.com/office/drawing/2014/main" id="{0C90B246-1CF6-739D-ED5D-4DF456CDFCB1}"/>
              </a:ext>
            </a:extLst>
          </p:cNvPr>
          <p:cNvGraphicFramePr>
            <a:graphicFrameLocks noChangeAspect="1"/>
          </p:cNvGraphicFramePr>
          <p:nvPr>
            <p:custDataLst>
              <p:tags r:id="rId1"/>
            </p:custDataLst>
            <p:extLst>
              <p:ext uri="{D42A27DB-BD31-4B8C-83A1-F6EECF244321}">
                <p14:modId xmlns:p14="http://schemas.microsoft.com/office/powerpoint/2010/main" val="19130519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95" imgH="394" progId="TCLayout.ActiveDocument.1">
                  <p:embed/>
                </p:oleObj>
              </mc:Choice>
              <mc:Fallback>
                <p:oleObj name="think-cell Slide" r:id="rId4" imgW="395" imgH="394" progId="TCLayout.ActiveDocument.1">
                  <p:embed/>
                  <p:pic>
                    <p:nvPicPr>
                      <p:cNvPr id="5" name="Object 4" hidden="1">
                        <a:extLst>
                          <a:ext uri="{FF2B5EF4-FFF2-40B4-BE49-F238E27FC236}">
                            <a16:creationId xmlns:a16="http://schemas.microsoft.com/office/drawing/2014/main" id="{0C90B246-1CF6-739D-ED5D-4DF456CDFCB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4" name="Rectangle 23">
            <a:extLst>
              <a:ext uri="{FF2B5EF4-FFF2-40B4-BE49-F238E27FC236}">
                <a16:creationId xmlns:a16="http://schemas.microsoft.com/office/drawing/2014/main" id="{6807DBA7-849F-2503-A210-A8070B9A2F08}"/>
              </a:ext>
            </a:extLst>
          </p:cNvPr>
          <p:cNvSpPr/>
          <p:nvPr/>
        </p:nvSpPr>
        <p:spPr>
          <a:xfrm>
            <a:off x="0" y="6296890"/>
            <a:ext cx="12192000" cy="5611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err="1"/>
          </a:p>
        </p:txBody>
      </p:sp>
      <p:sp>
        <p:nvSpPr>
          <p:cNvPr id="2" name="Title 1">
            <a:extLst>
              <a:ext uri="{FF2B5EF4-FFF2-40B4-BE49-F238E27FC236}">
                <a16:creationId xmlns:a16="http://schemas.microsoft.com/office/drawing/2014/main" id="{308EA216-0A85-F46A-78CF-E111B50DFE45}"/>
              </a:ext>
            </a:extLst>
          </p:cNvPr>
          <p:cNvSpPr>
            <a:spLocks noGrp="1"/>
          </p:cNvSpPr>
          <p:nvPr>
            <p:ph type="title"/>
          </p:nvPr>
        </p:nvSpPr>
        <p:spPr>
          <a:xfrm>
            <a:off x="399116" y="538652"/>
            <a:ext cx="6258162" cy="584756"/>
          </a:xfrm>
        </p:spPr>
        <p:txBody>
          <a:bodyPr vert="horz"/>
          <a:lstStyle/>
          <a:p>
            <a:pPr algn="r"/>
            <a:r>
              <a:rPr lang="en-GB">
                <a:solidFill>
                  <a:srgbClr val="008A00"/>
                </a:solidFill>
                <a:latin typeface="RM First Class Solid" panose="020B0802020202020204" pitchFamily="34" charset="0"/>
              </a:rPr>
              <a:t>Why we have a Green Surcharge:</a:t>
            </a:r>
          </a:p>
        </p:txBody>
      </p:sp>
      <p:sp>
        <p:nvSpPr>
          <p:cNvPr id="3" name="Content Placeholder 2">
            <a:extLst>
              <a:ext uri="{FF2B5EF4-FFF2-40B4-BE49-F238E27FC236}">
                <a16:creationId xmlns:a16="http://schemas.microsoft.com/office/drawing/2014/main" id="{33FE4E7B-44D5-9722-BD3E-2A488B9CDF67}"/>
              </a:ext>
            </a:extLst>
          </p:cNvPr>
          <p:cNvSpPr>
            <a:spLocks noGrp="1"/>
          </p:cNvSpPr>
          <p:nvPr>
            <p:ph idx="1"/>
          </p:nvPr>
        </p:nvSpPr>
        <p:spPr>
          <a:xfrm>
            <a:off x="571304" y="1407513"/>
            <a:ext cx="4043727" cy="4511722"/>
          </a:xfrm>
        </p:spPr>
        <p:txBody>
          <a:bodyPr>
            <a:noAutofit/>
          </a:bodyPr>
          <a:lstStyle/>
          <a:p>
            <a:pPr marL="0" indent="0">
              <a:lnSpc>
                <a:spcPts val="1480"/>
              </a:lnSpc>
              <a:spcBef>
                <a:spcPts val="0"/>
              </a:spcBef>
              <a:buNone/>
            </a:pPr>
            <a:r>
              <a:rPr lang="en-GB" sz="1400">
                <a:latin typeface="Calibri" panose="020F0502020204030204" pitchFamily="34" charset="0"/>
                <a:cs typeface="Calibri" panose="020F0502020204030204" pitchFamily="34" charset="0"/>
              </a:rPr>
              <a:t>The Green Surcharge is applied to some products for Royal Mail account customers to support the delivery of our Steps to Zero plan. </a:t>
            </a:r>
          </a:p>
          <a:p>
            <a:pPr marL="0" indent="0">
              <a:lnSpc>
                <a:spcPts val="1480"/>
              </a:lnSpc>
              <a:spcBef>
                <a:spcPts val="0"/>
              </a:spcBef>
              <a:buNone/>
            </a:pPr>
            <a:endParaRPr lang="en-GB" sz="1400">
              <a:latin typeface="Calibri" panose="020F0502020204030204" pitchFamily="34" charset="0"/>
              <a:cs typeface="Calibri" panose="020F0502020204030204" pitchFamily="34" charset="0"/>
            </a:endParaRPr>
          </a:p>
          <a:p>
            <a:pPr marL="0" indent="0">
              <a:lnSpc>
                <a:spcPts val="1480"/>
              </a:lnSpc>
              <a:spcBef>
                <a:spcPts val="0"/>
              </a:spcBef>
              <a:buNone/>
            </a:pPr>
            <a:r>
              <a:rPr lang="en-GB" sz="1400">
                <a:latin typeface="Calibri" panose="020F0502020204030204" pitchFamily="34" charset="0"/>
                <a:cs typeface="Calibri" panose="020F0502020204030204" pitchFamily="34" charset="0"/>
              </a:rPr>
              <a:t>Money raised in through the Green Surcharge is exclusively used to fund decarbonisation measures in our network, including the deployment of new zero-emission charging infrastructure, zero-emission vehicle alternatives, HVO-biofuel and decarbonising our estate heating. </a:t>
            </a:r>
          </a:p>
          <a:p>
            <a:pPr marL="0" indent="0">
              <a:lnSpc>
                <a:spcPts val="1480"/>
              </a:lnSpc>
              <a:spcBef>
                <a:spcPts val="0"/>
              </a:spcBef>
              <a:buNone/>
            </a:pPr>
            <a:endParaRPr lang="en-GB" sz="1400">
              <a:latin typeface="Calibri" panose="020F0502020204030204" pitchFamily="34" charset="0"/>
              <a:cs typeface="Calibri" panose="020F0502020204030204" pitchFamily="34" charset="0"/>
            </a:endParaRPr>
          </a:p>
          <a:p>
            <a:pPr marL="0" indent="0">
              <a:lnSpc>
                <a:spcPts val="1480"/>
              </a:lnSpc>
              <a:spcBef>
                <a:spcPts val="0"/>
              </a:spcBef>
              <a:buNone/>
            </a:pPr>
            <a:r>
              <a:rPr lang="en-GB" sz="1400">
                <a:latin typeface="Calibri"/>
                <a:ea typeface="Calibri"/>
                <a:cs typeface="Calibri"/>
              </a:rPr>
              <a:t>The Green Surcharge compliments Royal Mail’s wider ongoing investment in our Steps to Zero plan, enabling us to continue to provide the </a:t>
            </a:r>
            <a:r>
              <a:rPr lang="en-GB" sz="1400" b="1">
                <a:latin typeface="Calibri"/>
                <a:ea typeface="Calibri"/>
                <a:cs typeface="Calibri"/>
              </a:rPr>
              <a:t>greenest delivery option</a:t>
            </a:r>
            <a:r>
              <a:rPr lang="en-GB" sz="1400">
                <a:latin typeface="Calibri"/>
                <a:ea typeface="Calibri"/>
                <a:cs typeface="Calibri"/>
              </a:rPr>
              <a:t>* for letters and parcels in the UK.</a:t>
            </a:r>
          </a:p>
          <a:p>
            <a:pPr marL="0" indent="0">
              <a:lnSpc>
                <a:spcPts val="1480"/>
              </a:lnSpc>
              <a:spcBef>
                <a:spcPts val="0"/>
              </a:spcBef>
              <a:buNone/>
            </a:pPr>
            <a:endParaRPr lang="en-GB" sz="1400">
              <a:latin typeface="Calibri" panose="020F0502020204030204" pitchFamily="34" charset="0"/>
              <a:cs typeface="Calibri" panose="020F0502020204030204" pitchFamily="34" charset="0"/>
            </a:endParaRPr>
          </a:p>
          <a:p>
            <a:pPr marL="0" indent="0">
              <a:lnSpc>
                <a:spcPts val="1480"/>
              </a:lnSpc>
              <a:spcBef>
                <a:spcPts val="0"/>
              </a:spcBef>
              <a:buNone/>
            </a:pPr>
            <a:r>
              <a:rPr lang="en-GB" sz="1400">
                <a:latin typeface="Calibri" panose="020F0502020204030204" pitchFamily="34" charset="0"/>
                <a:cs typeface="Calibri" panose="020F0502020204030204" pitchFamily="34" charset="0"/>
              </a:rPr>
              <a:t>To provide transparency on usage of surcharge funds, it has been externally assured to give customers confidence that funds have been appropriately spent in line with our stated criteria. Further details including a breakdown are available in data pack </a:t>
            </a:r>
            <a:r>
              <a:rPr lang="en-GB" sz="1400">
                <a:latin typeface="Calibri" panose="020F0502020204030204" pitchFamily="34" charset="0"/>
                <a:cs typeface="Calibri" panose="020F0502020204030204" pitchFamily="34" charset="0"/>
                <a:hlinkClick r:id="rId6"/>
              </a:rPr>
              <a:t>here.</a:t>
            </a:r>
            <a:endParaRPr lang="en-US" sz="140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AEFC1B2B-733A-DE84-6B3F-3F140DE477D3}"/>
              </a:ext>
            </a:extLst>
          </p:cNvPr>
          <p:cNvSpPr txBox="1"/>
          <p:nvPr/>
        </p:nvSpPr>
        <p:spPr>
          <a:xfrm>
            <a:off x="8250837" y="1231172"/>
            <a:ext cx="3156131" cy="4354287"/>
          </a:xfrm>
          <a:prstGeom prst="rect">
            <a:avLst/>
          </a:prstGeom>
          <a:noFill/>
        </p:spPr>
        <p:txBody>
          <a:bodyPr vert="horz" wrap="square" lIns="0" tIns="0" rIns="0" bIns="0" rtlCol="0" anchor="t" anchorCtr="0">
            <a:normAutofit fontScale="92500" lnSpcReduction="20000"/>
          </a:bodyPr>
          <a:lstStyle/>
          <a:p>
            <a:r>
              <a:rPr lang="en-GB" b="1">
                <a:solidFill>
                  <a:schemeClr val="bg1"/>
                </a:solidFill>
                <a:latin typeface="RM First Class Solid" panose="020B0802020202020204" pitchFamily="34" charset="0"/>
              </a:rPr>
              <a:t>Examples of funding via the Green Surcharge:</a:t>
            </a:r>
          </a:p>
          <a:p>
            <a:endParaRPr lang="en-GB" b="1">
              <a:solidFill>
                <a:schemeClr val="bg1"/>
              </a:solidFill>
              <a:latin typeface="RM First Class Solid"/>
            </a:endParaRPr>
          </a:p>
          <a:p>
            <a:pPr marL="285750" indent="-285750">
              <a:buFont typeface="Arial" panose="020B0604020202020204" pitchFamily="34" charset="0"/>
              <a:buChar char="•"/>
            </a:pPr>
            <a:r>
              <a:rPr lang="en-GB">
                <a:solidFill>
                  <a:schemeClr val="bg1"/>
                </a:solidFill>
                <a:latin typeface="Calibri" panose="020F0502020204030204" pitchFamily="34" charset="0"/>
                <a:cs typeface="Calibri" panose="020F0502020204030204" pitchFamily="34" charset="0"/>
              </a:rPr>
              <a:t>The </a:t>
            </a:r>
            <a:r>
              <a:rPr lang="en-GB" u="sng">
                <a:solidFill>
                  <a:schemeClr val="bg1"/>
                </a:solidFill>
                <a:latin typeface="Calibri" panose="020F0502020204030204" pitchFamily="34" charset="0"/>
                <a:cs typeface="Calibri" panose="020F0502020204030204" pitchFamily="34" charset="0"/>
              </a:rPr>
              <a:t>additional cost </a:t>
            </a:r>
            <a:r>
              <a:rPr lang="en-GB">
                <a:solidFill>
                  <a:schemeClr val="bg1"/>
                </a:solidFill>
                <a:latin typeface="Calibri" panose="020F0502020204030204" pitchFamily="34" charset="0"/>
                <a:cs typeface="Calibri" panose="020F0502020204030204" pitchFamily="34" charset="0"/>
              </a:rPr>
              <a:t>of using biofuels instead of fossil fuel alternatives.  This ensures the fuel, and green surcharges operate independently </a:t>
            </a:r>
          </a:p>
          <a:p>
            <a:pPr marL="285750" indent="-285750">
              <a:buFont typeface="Arial" panose="020B0604020202020204" pitchFamily="34" charset="0"/>
              <a:buChar char="•"/>
            </a:pPr>
            <a:endParaRPr lang="en-GB">
              <a:solidFill>
                <a:schemeClr val="bg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a:solidFill>
                  <a:schemeClr val="bg1"/>
                </a:solidFill>
                <a:latin typeface="Calibri" panose="020F0502020204030204" pitchFamily="34" charset="0"/>
                <a:cs typeface="Calibri" panose="020F0502020204030204" pitchFamily="34" charset="0"/>
              </a:rPr>
              <a:t>The </a:t>
            </a:r>
            <a:r>
              <a:rPr lang="en-GB" u="sng">
                <a:solidFill>
                  <a:schemeClr val="bg1"/>
                </a:solidFill>
                <a:latin typeface="Calibri" panose="020F0502020204030204" pitchFamily="34" charset="0"/>
                <a:cs typeface="Calibri" panose="020F0502020204030204" pitchFamily="34" charset="0"/>
              </a:rPr>
              <a:t>additional cost </a:t>
            </a:r>
            <a:r>
              <a:rPr lang="en-GB">
                <a:solidFill>
                  <a:schemeClr val="bg1"/>
                </a:solidFill>
                <a:latin typeface="Calibri" panose="020F0502020204030204" pitchFamily="34" charset="0"/>
                <a:cs typeface="Calibri" panose="020F0502020204030204" pitchFamily="34" charset="0"/>
              </a:rPr>
              <a:t>of installing low emission heating instead of gas boilers at end-of-life</a:t>
            </a:r>
          </a:p>
          <a:p>
            <a:pPr marL="285750" indent="-285750">
              <a:buFont typeface="Arial" panose="020B0604020202020204" pitchFamily="34" charset="0"/>
              <a:buChar char="•"/>
            </a:pPr>
            <a:endParaRPr lang="en-GB">
              <a:solidFill>
                <a:schemeClr val="bg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a:solidFill>
                  <a:schemeClr val="bg1"/>
                </a:solidFill>
                <a:latin typeface="Calibri" panose="020F0502020204030204" pitchFamily="34" charset="0"/>
                <a:cs typeface="Calibri" panose="020F0502020204030204" pitchFamily="34" charset="0"/>
              </a:rPr>
              <a:t>The </a:t>
            </a:r>
            <a:r>
              <a:rPr lang="en-GB" u="sng">
                <a:solidFill>
                  <a:schemeClr val="bg1"/>
                </a:solidFill>
                <a:latin typeface="Calibri" panose="020F0502020204030204" pitchFamily="34" charset="0"/>
                <a:cs typeface="Calibri" panose="020F0502020204030204" pitchFamily="34" charset="0"/>
              </a:rPr>
              <a:t>full cost </a:t>
            </a:r>
            <a:r>
              <a:rPr lang="en-GB">
                <a:solidFill>
                  <a:schemeClr val="bg1"/>
                </a:solidFill>
                <a:latin typeface="Calibri" panose="020F0502020204030204" pitchFamily="34" charset="0"/>
                <a:cs typeface="Calibri" panose="020F0502020204030204" pitchFamily="34" charset="0"/>
              </a:rPr>
              <a:t>of installing electric charging infrastructure</a:t>
            </a:r>
          </a:p>
          <a:p>
            <a:pPr marL="285750" indent="-285750">
              <a:buFont typeface="Arial" panose="020B0604020202020204" pitchFamily="34" charset="0"/>
              <a:buChar char="•"/>
            </a:pPr>
            <a:endParaRPr lang="en-GB">
              <a:solidFill>
                <a:schemeClr val="bg1"/>
              </a:solidFill>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a:solidFill>
                  <a:schemeClr val="bg1"/>
                </a:solidFill>
                <a:latin typeface="Calibri" panose="020F0502020204030204" pitchFamily="34" charset="0"/>
                <a:cs typeface="Calibri" panose="020F0502020204030204" pitchFamily="34" charset="0"/>
              </a:rPr>
              <a:t>The </a:t>
            </a:r>
            <a:r>
              <a:rPr lang="en-GB" u="sng">
                <a:solidFill>
                  <a:schemeClr val="bg1"/>
                </a:solidFill>
                <a:latin typeface="Calibri" panose="020F0502020204030204" pitchFamily="34" charset="0"/>
                <a:cs typeface="Calibri" panose="020F0502020204030204" pitchFamily="34" charset="0"/>
              </a:rPr>
              <a:t>additional cost </a:t>
            </a:r>
            <a:r>
              <a:rPr lang="en-GB">
                <a:solidFill>
                  <a:schemeClr val="bg1"/>
                </a:solidFill>
                <a:latin typeface="Calibri" panose="020F0502020204030204" pitchFamily="34" charset="0"/>
                <a:cs typeface="Calibri" panose="020F0502020204030204" pitchFamily="34" charset="0"/>
              </a:rPr>
              <a:t>of leasing or buying electric vehicles when compared to ICE equivalents</a:t>
            </a:r>
          </a:p>
          <a:p>
            <a:pPr marL="285750" indent="-285750">
              <a:buFont typeface="Arial" panose="020B0604020202020204" pitchFamily="34" charset="0"/>
              <a:buChar char="•"/>
            </a:pPr>
            <a:endParaRPr lang="en-GB" b="1">
              <a:latin typeface="RM First Class Solid"/>
            </a:endParaRPr>
          </a:p>
        </p:txBody>
      </p:sp>
      <p:sp>
        <p:nvSpPr>
          <p:cNvPr id="23" name="TextBox 22">
            <a:extLst>
              <a:ext uri="{FF2B5EF4-FFF2-40B4-BE49-F238E27FC236}">
                <a16:creationId xmlns:a16="http://schemas.microsoft.com/office/drawing/2014/main" id="{D6D90378-5770-09FE-839B-98544678F937}"/>
              </a:ext>
            </a:extLst>
          </p:cNvPr>
          <p:cNvSpPr txBox="1"/>
          <p:nvPr/>
        </p:nvSpPr>
        <p:spPr>
          <a:xfrm>
            <a:off x="564280" y="6203340"/>
            <a:ext cx="7587261" cy="180000"/>
          </a:xfrm>
          <a:prstGeom prst="rect">
            <a:avLst/>
          </a:prstGeom>
        </p:spPr>
        <p:txBody>
          <a:bodyPr vert="horz" wrap="square" lIns="0" tIns="0" rIns="0" bIns="0" rtlCol="0" anchor="t" anchorCtr="0">
            <a:normAutofit/>
          </a:bodyPr>
          <a:lstStyle/>
          <a:p>
            <a:r>
              <a:rPr lang="en-US" sz="1000">
                <a:latin typeface="Calibri" panose="020F0502020204030204" pitchFamily="34" charset="0"/>
                <a:cs typeface="Calibri" panose="020F0502020204030204" pitchFamily="34" charset="0"/>
              </a:rPr>
              <a:t>*b</a:t>
            </a:r>
            <a:r>
              <a:rPr lang="en-GB" sz="1000" err="1">
                <a:latin typeface="Calibri" panose="020F0502020204030204" pitchFamily="34" charset="0"/>
                <a:cs typeface="Calibri" panose="020F0502020204030204" pitchFamily="34" charset="0"/>
              </a:rPr>
              <a:t>ased</a:t>
            </a:r>
            <a:r>
              <a:rPr lang="en-GB" sz="1000">
                <a:latin typeface="Calibri" panose="020F0502020204030204" pitchFamily="34" charset="0"/>
                <a:cs typeface="Calibri" panose="020F0502020204030204" pitchFamily="34" charset="0"/>
              </a:rPr>
              <a:t> on the average gCO</a:t>
            </a:r>
            <a:r>
              <a:rPr lang="en-GB" sz="1000" baseline="-25000">
                <a:latin typeface="Calibri" panose="020F0502020204030204" pitchFamily="34" charset="0"/>
                <a:cs typeface="Calibri" panose="020F0502020204030204" pitchFamily="34" charset="0"/>
              </a:rPr>
              <a:t>2</a:t>
            </a:r>
            <a:r>
              <a:rPr lang="en-GB" sz="1000">
                <a:latin typeface="Calibri" panose="020F0502020204030204" pitchFamily="34" charset="0"/>
                <a:cs typeface="Calibri" panose="020F0502020204030204" pitchFamily="34" charset="0"/>
              </a:rPr>
              <a:t>e emissions per parcel delivered by UK parcel operators as published by Citizens Advice 2024 Parcels League Table.</a:t>
            </a:r>
          </a:p>
        </p:txBody>
      </p:sp>
      <p:pic>
        <p:nvPicPr>
          <p:cNvPr id="8" name="Picture 7" descr="A row of red trucks&#10;&#10;AI-generated content may be incorrect.">
            <a:extLst>
              <a:ext uri="{FF2B5EF4-FFF2-40B4-BE49-F238E27FC236}">
                <a16:creationId xmlns:a16="http://schemas.microsoft.com/office/drawing/2014/main" id="{B4F7C060-EB22-9E8B-A657-895B5A6EE7E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910458" y="1465603"/>
            <a:ext cx="2666513" cy="1963397"/>
          </a:xfrm>
          <a:prstGeom prst="roundRect">
            <a:avLst>
              <a:gd name="adj" fmla="val 16667"/>
            </a:avLst>
          </a:prstGeom>
          <a:ln>
            <a:noFill/>
          </a:ln>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1" descr="A red van with a charging station&#10;&#10;AI-generated content may be incorrect.">
            <a:extLst>
              <a:ext uri="{FF2B5EF4-FFF2-40B4-BE49-F238E27FC236}">
                <a16:creationId xmlns:a16="http://schemas.microsoft.com/office/drawing/2014/main" id="{E23BCB41-6810-28D0-6589-F109621B371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10458" y="3625119"/>
            <a:ext cx="2664183" cy="1776439"/>
          </a:xfrm>
          <a:prstGeom prst="roundRect">
            <a:avLst>
              <a:gd name="adj" fmla="val 16667"/>
            </a:avLst>
          </a:prstGeom>
          <a:ln>
            <a:noFill/>
          </a:ln>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70952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A9ADBF8-1069-9CEF-D859-B0B79CA2C7DC}"/>
              </a:ext>
            </a:extLst>
          </p:cNvPr>
          <p:cNvSpPr/>
          <p:nvPr/>
        </p:nvSpPr>
        <p:spPr>
          <a:xfrm>
            <a:off x="-1" y="-119744"/>
            <a:ext cx="12300857" cy="71083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2"/>
              </a:solidFill>
            </a:endParaRPr>
          </a:p>
        </p:txBody>
      </p:sp>
      <p:graphicFrame>
        <p:nvGraphicFramePr>
          <p:cNvPr id="4" name="Object 3" hidden="1">
            <a:extLst>
              <a:ext uri="{FF2B5EF4-FFF2-40B4-BE49-F238E27FC236}">
                <a16:creationId xmlns:a16="http://schemas.microsoft.com/office/drawing/2014/main" id="{CFF05D7A-5CC4-324C-71A2-702E3C485AB4}"/>
              </a:ext>
            </a:extLst>
          </p:cNvPr>
          <p:cNvGraphicFramePr>
            <a:graphicFrameLocks noChangeAspect="1"/>
          </p:cNvGraphicFramePr>
          <p:nvPr>
            <p:custDataLst>
              <p:tags r:id="rId1"/>
            </p:custDataLst>
            <p:extLst>
              <p:ext uri="{D42A27DB-BD31-4B8C-83A1-F6EECF244321}">
                <p14:modId xmlns:p14="http://schemas.microsoft.com/office/powerpoint/2010/main" val="1351446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4" name="Object 3" hidden="1">
                        <a:extLst>
                          <a:ext uri="{FF2B5EF4-FFF2-40B4-BE49-F238E27FC236}">
                            <a16:creationId xmlns:a16="http://schemas.microsoft.com/office/drawing/2014/main" id="{CFF05D7A-5CC4-324C-71A2-702E3C485AB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1994720-DD73-9632-6166-206D9F5EB45F}"/>
              </a:ext>
            </a:extLst>
          </p:cNvPr>
          <p:cNvSpPr>
            <a:spLocks noGrp="1"/>
          </p:cNvSpPr>
          <p:nvPr>
            <p:ph type="title"/>
          </p:nvPr>
        </p:nvSpPr>
        <p:spPr>
          <a:xfrm>
            <a:off x="539753" y="538651"/>
            <a:ext cx="1344132" cy="421617"/>
          </a:xfrm>
        </p:spPr>
        <p:txBody>
          <a:bodyPr vert="horz"/>
          <a:lstStyle/>
          <a:p>
            <a:r>
              <a:rPr lang="en-GB" b="1">
                <a:solidFill>
                  <a:schemeClr val="bg1"/>
                </a:solidFill>
                <a:latin typeface="RM First Class Solid" pitchFamily="82" charset="0"/>
              </a:rPr>
              <a:t>FAQs</a:t>
            </a:r>
          </a:p>
        </p:txBody>
      </p:sp>
      <p:sp>
        <p:nvSpPr>
          <p:cNvPr id="7" name="Content Placeholder 6">
            <a:extLst>
              <a:ext uri="{FF2B5EF4-FFF2-40B4-BE49-F238E27FC236}">
                <a16:creationId xmlns:a16="http://schemas.microsoft.com/office/drawing/2014/main" id="{03E2A045-E508-3C66-D6E2-EA80DC84C3D7}"/>
              </a:ext>
            </a:extLst>
          </p:cNvPr>
          <p:cNvSpPr>
            <a:spLocks noGrp="1"/>
          </p:cNvSpPr>
          <p:nvPr>
            <p:ph idx="1"/>
          </p:nvPr>
        </p:nvSpPr>
        <p:spPr>
          <a:xfrm>
            <a:off x="556684" y="1371899"/>
            <a:ext cx="8422063" cy="4782197"/>
          </a:xfrm>
        </p:spPr>
        <p:txBody>
          <a:bodyPr>
            <a:noAutofit/>
          </a:bodyPr>
          <a:lstStyle/>
          <a:p>
            <a:pPr marL="0" indent="0">
              <a:lnSpc>
                <a:spcPct val="120000"/>
              </a:lnSpc>
              <a:spcBef>
                <a:spcPts val="0"/>
              </a:spcBef>
              <a:spcAft>
                <a:spcPts val="600"/>
              </a:spcAft>
              <a:buNone/>
            </a:pPr>
            <a:r>
              <a:rPr lang="en-GB" sz="1400" b="1">
                <a:solidFill>
                  <a:srgbClr val="FDDA24"/>
                </a:solidFill>
                <a:latin typeface="RM First Class Solid" panose="020B0802020202020204" pitchFamily="34" charset="0"/>
              </a:rPr>
              <a:t>1. Why has prior year data changed?</a:t>
            </a:r>
          </a:p>
          <a:p>
            <a:pPr marL="455612" lvl="1" indent="0">
              <a:lnSpc>
                <a:spcPct val="120000"/>
              </a:lnSpc>
              <a:spcBef>
                <a:spcPts val="0"/>
              </a:spcBef>
              <a:spcAft>
                <a:spcPts val="600"/>
              </a:spcAft>
              <a:buNone/>
            </a:pPr>
            <a:r>
              <a:rPr lang="en-GB" sz="1200">
                <a:solidFill>
                  <a:schemeClr val="bg1"/>
                </a:solidFill>
                <a:latin typeface="Calibri" panose="020F0502020204030204" pitchFamily="34" charset="0"/>
                <a:cs typeface="Calibri" panose="020F0502020204030204" pitchFamily="34" charset="0"/>
              </a:rPr>
              <a:t>We continue to update our methodologies to report figures that most accurately represent real world activity.  We are providing customers with data for prior years under a consistent approach should you wish to re-calculate your associated carbon emissions under this new approach. In line with previous recalculations, we are providing this back to 2020 if needed.</a:t>
            </a:r>
          </a:p>
          <a:p>
            <a:pPr marL="0" indent="0">
              <a:lnSpc>
                <a:spcPct val="120000"/>
              </a:lnSpc>
              <a:spcBef>
                <a:spcPts val="0"/>
              </a:spcBef>
              <a:spcAft>
                <a:spcPts val="600"/>
              </a:spcAft>
              <a:buNone/>
            </a:pPr>
            <a:r>
              <a:rPr lang="en-GB" sz="1400" b="1">
                <a:solidFill>
                  <a:srgbClr val="FDDA24"/>
                </a:solidFill>
                <a:latin typeface="RM First Class Solid" panose="020B0802020202020204" pitchFamily="34" charset="0"/>
              </a:rPr>
              <a:t>2. Is the per parcel/letter number the same for all customers?</a:t>
            </a:r>
            <a:endParaRPr lang="en-GB" sz="1400">
              <a:solidFill>
                <a:srgbClr val="FDDA24"/>
              </a:solidFill>
              <a:latin typeface="RM First Class Solid" panose="020B0802020202020204" pitchFamily="34" charset="0"/>
            </a:endParaRPr>
          </a:p>
          <a:p>
            <a:pPr marL="455612" lvl="1" indent="0">
              <a:lnSpc>
                <a:spcPct val="120000"/>
              </a:lnSpc>
              <a:spcBef>
                <a:spcPts val="0"/>
              </a:spcBef>
              <a:spcAft>
                <a:spcPts val="600"/>
              </a:spcAft>
              <a:buNone/>
            </a:pPr>
            <a:r>
              <a:rPr lang="en-GB" sz="1200">
                <a:solidFill>
                  <a:schemeClr val="bg1"/>
                </a:solidFill>
                <a:latin typeface="Calibri" panose="020F0502020204030204" pitchFamily="34" charset="0"/>
                <a:cs typeface="Calibri" panose="020F0502020204030204" pitchFamily="34" charset="0"/>
              </a:rPr>
              <a:t>Yes, this number does not change and is used to attribute emissions to customers. Information on how this is calculated is found on the ‘Calculating Your Report’ page of this report.</a:t>
            </a:r>
          </a:p>
          <a:p>
            <a:pPr marL="0" indent="0">
              <a:lnSpc>
                <a:spcPct val="120000"/>
              </a:lnSpc>
              <a:spcBef>
                <a:spcPts val="0"/>
              </a:spcBef>
              <a:spcAft>
                <a:spcPts val="600"/>
              </a:spcAft>
              <a:buNone/>
            </a:pPr>
            <a:r>
              <a:rPr lang="en-GB" sz="1400" b="1">
                <a:solidFill>
                  <a:srgbClr val="FDDA24"/>
                </a:solidFill>
                <a:latin typeface="RM First Class Solid" panose="020B0802020202020204" pitchFamily="34" charset="0"/>
              </a:rPr>
              <a:t>3. What is a large letter reported as?</a:t>
            </a:r>
            <a:endParaRPr lang="en-GB" sz="1400">
              <a:solidFill>
                <a:srgbClr val="FDDA24"/>
              </a:solidFill>
              <a:latin typeface="RM First Class Solid" panose="020B0802020202020204" pitchFamily="34" charset="0"/>
            </a:endParaRPr>
          </a:p>
          <a:p>
            <a:pPr marL="455612" lvl="1" indent="0">
              <a:lnSpc>
                <a:spcPct val="120000"/>
              </a:lnSpc>
              <a:spcBef>
                <a:spcPts val="0"/>
              </a:spcBef>
              <a:spcAft>
                <a:spcPts val="600"/>
              </a:spcAft>
              <a:buNone/>
            </a:pPr>
            <a:r>
              <a:rPr lang="en-GB" sz="1200">
                <a:solidFill>
                  <a:schemeClr val="bg1"/>
                </a:solidFill>
                <a:latin typeface="Calibri" panose="020F0502020204030204" pitchFamily="34" charset="0"/>
                <a:cs typeface="Calibri" panose="020F0502020204030204" pitchFamily="34" charset="0"/>
              </a:rPr>
              <a:t>For the purposes of the carbon calculator, large letters are counted as parcels.</a:t>
            </a:r>
          </a:p>
          <a:p>
            <a:pPr marL="0" indent="0">
              <a:lnSpc>
                <a:spcPct val="120000"/>
              </a:lnSpc>
              <a:spcBef>
                <a:spcPts val="0"/>
              </a:spcBef>
              <a:spcAft>
                <a:spcPts val="600"/>
              </a:spcAft>
              <a:buNone/>
            </a:pPr>
            <a:r>
              <a:rPr lang="en-GB" sz="1400" b="1">
                <a:solidFill>
                  <a:srgbClr val="FDDA24"/>
                </a:solidFill>
                <a:latin typeface="RM First Class Solid" panose="020B0802020202020204" pitchFamily="34" charset="0"/>
              </a:rPr>
              <a:t>4. I have an account with Royal Mail and Parcelforce, why is the per parcel number now the same?</a:t>
            </a:r>
          </a:p>
          <a:p>
            <a:pPr marL="455612" lvl="1" indent="0">
              <a:lnSpc>
                <a:spcPct val="120000"/>
              </a:lnSpc>
              <a:spcBef>
                <a:spcPts val="0"/>
              </a:spcBef>
              <a:spcAft>
                <a:spcPts val="600"/>
              </a:spcAft>
              <a:buNone/>
            </a:pPr>
            <a:r>
              <a:rPr lang="en-GB" sz="1200">
                <a:solidFill>
                  <a:schemeClr val="bg1"/>
                </a:solidFill>
                <a:latin typeface="Calibri" panose="020F0502020204030204" pitchFamily="34" charset="0"/>
                <a:cs typeface="Calibri" panose="020F0502020204030204" pitchFamily="34" charset="0"/>
              </a:rPr>
              <a:t>Parcelforce and Royal Mail have a blended network that is becoming increasingly integrated to improve efficiencies. Subsequently it’s no longer suitable to differentiate the two networks at a high level for emissions reporting as parcels can pass between both networks. As a result, we now only report a combined number for Royal Mail Group.</a:t>
            </a:r>
          </a:p>
          <a:p>
            <a:pPr marL="0" indent="0">
              <a:lnSpc>
                <a:spcPct val="120000"/>
              </a:lnSpc>
              <a:spcBef>
                <a:spcPts val="0"/>
              </a:spcBef>
              <a:spcAft>
                <a:spcPts val="600"/>
              </a:spcAft>
              <a:buNone/>
            </a:pPr>
            <a:r>
              <a:rPr lang="en-GB" sz="1400" b="1">
                <a:solidFill>
                  <a:srgbClr val="FDDA24"/>
                </a:solidFill>
                <a:latin typeface="RM First Class Solid" panose="020B0802020202020204" pitchFamily="34" charset="0"/>
              </a:rPr>
              <a:t>5. I have a question not answered by this report, what should I do?</a:t>
            </a:r>
          </a:p>
          <a:p>
            <a:pPr marL="455612" lvl="1" indent="0">
              <a:lnSpc>
                <a:spcPct val="120000"/>
              </a:lnSpc>
              <a:spcBef>
                <a:spcPts val="0"/>
              </a:spcBef>
              <a:spcAft>
                <a:spcPts val="600"/>
              </a:spcAft>
              <a:buNone/>
            </a:pPr>
            <a:r>
              <a:rPr lang="en-GB" sz="1200">
                <a:solidFill>
                  <a:schemeClr val="bg1"/>
                </a:solidFill>
                <a:latin typeface="Calibri" panose="020F0502020204030204" pitchFamily="34" charset="0"/>
                <a:cs typeface="Calibri" panose="020F0502020204030204" pitchFamily="34" charset="0"/>
              </a:rPr>
              <a:t>Please contact your Account Manager who will be able to help or reach out to the Royal Mail Group ESG team for further support if needed.</a:t>
            </a:r>
          </a:p>
        </p:txBody>
      </p:sp>
      <p:pic>
        <p:nvPicPr>
          <p:cNvPr id="9" name="Picture 8">
            <a:extLst>
              <a:ext uri="{FF2B5EF4-FFF2-40B4-BE49-F238E27FC236}">
                <a16:creationId xmlns:a16="http://schemas.microsoft.com/office/drawing/2014/main" id="{9B13F259-0F11-0767-95F2-9E9C618E662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6296890"/>
            <a:ext cx="12192000" cy="928913"/>
          </a:xfrm>
          <a:prstGeom prst="rect">
            <a:avLst/>
          </a:prstGeom>
        </p:spPr>
      </p:pic>
    </p:spTree>
    <p:extLst>
      <p:ext uri="{BB962C8B-B14F-4D97-AF65-F5344CB8AC3E}">
        <p14:creationId xmlns:p14="http://schemas.microsoft.com/office/powerpoint/2010/main" val="5042690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Royal Mail">
      <a:dk1>
        <a:srgbClr val="404044"/>
      </a:dk1>
      <a:lt1>
        <a:srgbClr val="FFFFFF"/>
      </a:lt1>
      <a:dk2>
        <a:srgbClr val="DA202A"/>
      </a:dk2>
      <a:lt2>
        <a:srgbClr val="000000"/>
      </a:lt2>
      <a:accent1>
        <a:srgbClr val="404044"/>
      </a:accent1>
      <a:accent2>
        <a:srgbClr val="0892CB"/>
      </a:accent2>
      <a:accent3>
        <a:srgbClr val="62A531"/>
      </a:accent3>
      <a:accent4>
        <a:srgbClr val="008A00"/>
      </a:accent4>
      <a:accent5>
        <a:srgbClr val="FDDA24"/>
      </a:accent5>
      <a:accent6>
        <a:srgbClr val="F5AEBA"/>
      </a:accent6>
      <a:hlink>
        <a:srgbClr val="0892CB"/>
      </a:hlink>
      <a:folHlink>
        <a:srgbClr val="0892CB"/>
      </a:folHlink>
    </a:clrScheme>
    <a:fontScheme name="Royal Mail Font Theme">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bodyPr vert="horz" lIns="0" tIns="0" rIns="0" bIns="0" rtlCol="0" anchor="t" anchorCtr="0">
        <a:normAutofit/>
      </a:bodyPr>
      <a:lstStyle>
        <a:defPPr>
          <a:defRPr dirty="0" smtClean="0"/>
        </a:defPPr>
      </a:lstStyle>
    </a:txDef>
  </a:objectDefaults>
  <a:extraClrSchemeLst/>
  <a:custClrLst>
    <a:custClr name="ROYAL MAIL RED">
      <a:srgbClr val="DA202A"/>
    </a:custClr>
    <a:custClr name="DYNAMIC YELLOW">
      <a:srgbClr val="FDDA24"/>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arm Red">
      <a:srgbClr val="8B0B0E"/>
    </a:custClr>
    <a:custClr name="DARK GREY">
      <a:srgbClr val="404044"/>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BRIGHT RED">
      <a:srgbClr val="F73F4C"/>
    </a:custClr>
    <a:custClr name="BLACK">
      <a:srgbClr val="2A2A2D"/>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PINK">
      <a:srgbClr val="F4AEBA"/>
    </a:custClr>
    <a:custClr name="POSITIVE BLUE">
      <a:srgbClr val="0892CB"/>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ORANGE">
      <a:srgbClr val="F3920D"/>
    </a:custClr>
    <a:custClr name="GO GREEN">
      <a:srgbClr val="62A531"/>
    </a:custClr>
    <a:custClr name="GO GREEN - CONTRAST">
      <a:srgbClr val="008A00"/>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 name="White">
      <a:srgbClr val="FFFFFF"/>
    </a:custClr>
  </a:custClrLst>
</a:theme>
</file>

<file path=ppt/theme/theme2.xml><?xml version="1.0" encoding="utf-8"?>
<a:theme xmlns:a="http://schemas.openxmlformats.org/drawingml/2006/main" name="Office Theme">
  <a:themeElements>
    <a:clrScheme name="Royal Mail">
      <a:dk1>
        <a:srgbClr val="404044"/>
      </a:dk1>
      <a:lt1>
        <a:srgbClr val="FFFFFF"/>
      </a:lt1>
      <a:dk2>
        <a:srgbClr val="DA202A"/>
      </a:dk2>
      <a:lt2>
        <a:srgbClr val="000000"/>
      </a:lt2>
      <a:accent1>
        <a:srgbClr val="404044"/>
      </a:accent1>
      <a:accent2>
        <a:srgbClr val="0892CB"/>
      </a:accent2>
      <a:accent3>
        <a:srgbClr val="62A531"/>
      </a:accent3>
      <a:accent4>
        <a:srgbClr val="008A00"/>
      </a:accent4>
      <a:accent5>
        <a:srgbClr val="FDDA24"/>
      </a:accent5>
      <a:accent6>
        <a:srgbClr val="F5AEBA"/>
      </a:accent6>
      <a:hlink>
        <a:srgbClr val="0892CB"/>
      </a:hlink>
      <a:folHlink>
        <a:srgbClr val="0892C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oyal Mail">
      <a:dk1>
        <a:srgbClr val="404044"/>
      </a:dk1>
      <a:lt1>
        <a:srgbClr val="FFFFFF"/>
      </a:lt1>
      <a:dk2>
        <a:srgbClr val="DA202A"/>
      </a:dk2>
      <a:lt2>
        <a:srgbClr val="000000"/>
      </a:lt2>
      <a:accent1>
        <a:srgbClr val="404044"/>
      </a:accent1>
      <a:accent2>
        <a:srgbClr val="0892CB"/>
      </a:accent2>
      <a:accent3>
        <a:srgbClr val="62A531"/>
      </a:accent3>
      <a:accent4>
        <a:srgbClr val="008A00"/>
      </a:accent4>
      <a:accent5>
        <a:srgbClr val="FDDA24"/>
      </a:accent5>
      <a:accent6>
        <a:srgbClr val="F5AEBA"/>
      </a:accent6>
      <a:hlink>
        <a:srgbClr val="0892CB"/>
      </a:hlink>
      <a:folHlink>
        <a:srgbClr val="0892C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1DFD7348C9DE43BAD9D633F1176A95" ma:contentTypeVersion="19" ma:contentTypeDescription="Create a new document." ma:contentTypeScope="" ma:versionID="b5e2cafc92c52700ba333dcce50d3e3d">
  <xsd:schema xmlns:xsd="http://www.w3.org/2001/XMLSchema" xmlns:xs="http://www.w3.org/2001/XMLSchema" xmlns:p="http://schemas.microsoft.com/office/2006/metadata/properties" xmlns:ns2="2fb9480b-f409-41c0-84a1-26381b49db22" xmlns:ns3="f807b151-34f8-4c8a-8f23-1c95d8a5df93" targetNamespace="http://schemas.microsoft.com/office/2006/metadata/properties" ma:root="true" ma:fieldsID="bc5a030b92b29da6a3d5fc0a41c087ac" ns2:_="" ns3:_="">
    <xsd:import namespace="2fb9480b-f409-41c0-84a1-26381b49db22"/>
    <xsd:import namespace="f807b151-34f8-4c8a-8f23-1c95d8a5df9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Dateandtime"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b9480b-f409-41c0-84a1-26381b49db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Dateandtime" ma:index="14" nillable="true" ma:displayName="Date and time" ma:default="[today]" ma:format="DateTime" ma:internalName="Dateandtim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69b418d2-ef09-49b2-a66b-b42e602f1bb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Location" ma:index="24" nillable="true" ma:displayName="Location" ma:indexed="true" ma:internalName="MediaServiceLocation"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807b151-34f8-4c8a-8f23-1c95d8a5df9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7fa9346f-c13b-4a7e-8849-236d7765d05a}" ma:internalName="TaxCatchAll" ma:showField="CatchAllData" ma:web="f807b151-34f8-4c8a-8f23-1c95d8a5df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smart settings="{&quot;Id&quot;:&quot;8db171e5-9d47-41be-a673-3e24e44abe6c&quot;,&quot;MarkerRow&quot;:2}"/>
</file>

<file path=customXml/item4.xml><?xml version="1.0" encoding="utf-8"?>
<smart xmlns:xsi="http://www.w3.org/2001/XMLSchema-instance" xmlns:xsd="http://www.w3.org/2001/XMLSchema">
  <slideSettings id="0195f1c9-b5fb-450b-8b93-a77b28dcb68d">
    <agenda agendaId="49c06f24-4f5f-47a8-8048-4a6835999357" agendaRowId="00000000-0000-0000-0000-000000000000" item="2"/>
    <executiveSummary isExecutiveSummary="false"/>
  </slideSettings>
</smart>
</file>

<file path=customXml/item5.xml><?xml version="1.0" encoding="utf-8"?>
<p:properties xmlns:p="http://schemas.microsoft.com/office/2006/metadata/properties" xmlns:xsi="http://www.w3.org/2001/XMLSchema-instance" xmlns:pc="http://schemas.microsoft.com/office/infopath/2007/PartnerControls">
  <documentManagement>
    <lcf76f155ced4ddcb4097134ff3c332f xmlns="2fb9480b-f409-41c0-84a1-26381b49db22">
      <Terms xmlns="http://schemas.microsoft.com/office/infopath/2007/PartnerControls"/>
    </lcf76f155ced4ddcb4097134ff3c332f>
    <TaxCatchAll xmlns="f807b151-34f8-4c8a-8f23-1c95d8a5df93" xsi:nil="true"/>
    <Dateandtime xmlns="2fb9480b-f409-41c0-84a1-26381b49db22" xsi:nil="true"/>
  </documentManagement>
</p:properties>
</file>

<file path=customXml/itemProps1.xml><?xml version="1.0" encoding="utf-8"?>
<ds:datastoreItem xmlns:ds="http://schemas.openxmlformats.org/officeDocument/2006/customXml" ds:itemID="{104C4EE4-27DD-4F3B-A505-42B918CD9A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b9480b-f409-41c0-84a1-26381b49db22"/>
    <ds:schemaRef ds:uri="f807b151-34f8-4c8a-8f23-1c95d8a5df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9B55F5-BD53-4490-8E07-F6A54FDF826C}">
  <ds:schemaRefs>
    <ds:schemaRef ds:uri="http://schemas.microsoft.com/sharepoint/v3/contenttype/forms"/>
  </ds:schemaRefs>
</ds:datastoreItem>
</file>

<file path=customXml/itemProps3.xml><?xml version="1.0" encoding="utf-8"?>
<ds:datastoreItem xmlns:ds="http://schemas.openxmlformats.org/officeDocument/2006/customXml" ds:itemID="{7330B99E-FE6A-4454-8D5D-A24D448A8D06}">
  <ds:schemaRefs/>
</ds:datastoreItem>
</file>

<file path=customXml/itemProps4.xml><?xml version="1.0" encoding="utf-8"?>
<ds:datastoreItem xmlns:ds="http://schemas.openxmlformats.org/officeDocument/2006/customXml" ds:itemID="{3D57ABB7-511C-4969-BC58-16D9D29E9239}">
  <ds:schemaRefs>
    <ds:schemaRef ds:uri="http://www.w3.org/2001/XMLSchema"/>
  </ds:schemaRefs>
</ds:datastoreItem>
</file>

<file path=customXml/itemProps5.xml><?xml version="1.0" encoding="utf-8"?>
<ds:datastoreItem xmlns:ds="http://schemas.openxmlformats.org/officeDocument/2006/customXml" ds:itemID="{220CBF61-A30C-45F5-8459-C24D3774BF09}">
  <ds:schemaRefs>
    <ds:schemaRef ds:uri="http://purl.org/dc/terms/"/>
    <ds:schemaRef ds:uri="http://schemas.microsoft.com/office/2006/documentManagement/types"/>
    <ds:schemaRef ds:uri="2fb9480b-f409-41c0-84a1-26381b49db22"/>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f807b151-34f8-4c8a-8f23-1c95d8a5df93"/>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3993</TotalTime>
  <Words>1320</Words>
  <Application>Microsoft Office PowerPoint</Application>
  <PresentationFormat>Widescreen</PresentationFormat>
  <Paragraphs>175</Paragraphs>
  <Slides>10</Slides>
  <Notes>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RM First Class Inline</vt:lpstr>
      <vt:lpstr>Arial</vt:lpstr>
      <vt:lpstr>Calibri</vt:lpstr>
      <vt:lpstr>RM First Class Solid</vt:lpstr>
      <vt:lpstr>Verdana</vt:lpstr>
      <vt:lpstr>Office Theme</vt:lpstr>
      <vt:lpstr>think-cell Slide</vt:lpstr>
      <vt:lpstr>Carbon footprint report 2024-25</vt:lpstr>
      <vt:lpstr>We are the UK’s greenest delivery option for letters and parcels*… </vt:lpstr>
      <vt:lpstr>Our emissions profile</vt:lpstr>
      <vt:lpstr>PowerPoint Presentation</vt:lpstr>
      <vt:lpstr>PowerPoint Presentation</vt:lpstr>
      <vt:lpstr>[Client name] Historical carbon report </vt:lpstr>
      <vt:lpstr>Calculating your report </vt:lpstr>
      <vt:lpstr>Why we have a Green Surcharge:</vt:lpstr>
      <vt:lpstr>FAQs</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www.wizkit.com</dc:creator>
  <cp:lastModifiedBy>Sabina Kubinska</cp:lastModifiedBy>
  <cp:revision>2</cp:revision>
  <cp:lastPrinted>2025-05-27T08:45:09Z</cp:lastPrinted>
  <dcterms:created xsi:type="dcterms:W3CDTF">2011-10-20T13:01:56Z</dcterms:created>
  <dcterms:modified xsi:type="dcterms:W3CDTF">2025-09-22T08:46:01Z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izKit Template Type">
    <vt:lpwstr>Onscreen</vt:lpwstr>
  </property>
  <property fmtid="{D5CDD505-2E9C-101B-9397-08002B2CF9AE}" pid="3" name="WizKit Template Version">
    <vt:i4>5</vt:i4>
  </property>
  <property fmtid="{D5CDD505-2E9C-101B-9397-08002B2CF9AE}" pid="4" name="WizKit Template Sub">
    <vt:lpwstr>RM</vt:lpwstr>
  </property>
  <property fmtid="{D5CDD505-2E9C-101B-9397-08002B2CF9AE}" pid="5" name="ContentTypeId">
    <vt:lpwstr>0x010100221DFD7348C9DE43BAD9D633F1176A95</vt:lpwstr>
  </property>
  <property fmtid="{D5CDD505-2E9C-101B-9397-08002B2CF9AE}" pid="6" name="MSIP_Label_980f36f3-41a5-4f45-a6a2-e224f336accd_Enabled">
    <vt:lpwstr>true</vt:lpwstr>
  </property>
  <property fmtid="{D5CDD505-2E9C-101B-9397-08002B2CF9AE}" pid="7" name="MSIP_Label_980f36f3-41a5-4f45-a6a2-e224f336accd_SetDate">
    <vt:lpwstr>2023-11-03T09:54:40Z</vt:lpwstr>
  </property>
  <property fmtid="{D5CDD505-2E9C-101B-9397-08002B2CF9AE}" pid="8" name="MSIP_Label_980f36f3-41a5-4f45-a6a2-e224f336accd_Method">
    <vt:lpwstr>Standard</vt:lpwstr>
  </property>
  <property fmtid="{D5CDD505-2E9C-101B-9397-08002B2CF9AE}" pid="9" name="MSIP_Label_980f36f3-41a5-4f45-a6a2-e224f336accd_Name">
    <vt:lpwstr>980f36f3-41a5-4f45-a6a2-e224f336accd</vt:lpwstr>
  </property>
  <property fmtid="{D5CDD505-2E9C-101B-9397-08002B2CF9AE}" pid="10" name="MSIP_Label_980f36f3-41a5-4f45-a6a2-e224f336accd_SiteId">
    <vt:lpwstr>7a082108-90dd-41ac-be41-9b8feabee2da</vt:lpwstr>
  </property>
  <property fmtid="{D5CDD505-2E9C-101B-9397-08002B2CF9AE}" pid="11" name="MSIP_Label_980f36f3-41a5-4f45-a6a2-e224f336accd_ActionId">
    <vt:lpwstr>d2dc2ac1-224d-422b-b4b7-b8adb99c4839</vt:lpwstr>
  </property>
  <property fmtid="{D5CDD505-2E9C-101B-9397-08002B2CF9AE}" pid="12" name="MSIP_Label_980f36f3-41a5-4f45-a6a2-e224f336accd_ContentBits">
    <vt:lpwstr>2</vt:lpwstr>
  </property>
  <property fmtid="{D5CDD505-2E9C-101B-9397-08002B2CF9AE}" pid="13" name="MediaServiceImageTags">
    <vt:lpwstr/>
  </property>
  <property fmtid="{D5CDD505-2E9C-101B-9397-08002B2CF9AE}" pid="14" name="MSIP_Label_980f36f3-41a5-4f45-a6a2-e224f336accd_Tag">
    <vt:lpwstr>10, 3, 0, 2</vt:lpwstr>
  </property>
</Properties>
</file>